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0"/>
  </p:notesMasterIdLst>
  <p:sldIdLst>
    <p:sldId id="256" r:id="rId4"/>
    <p:sldId id="257" r:id="rId5"/>
    <p:sldId id="259" r:id="rId6"/>
    <p:sldId id="258" r:id="rId7"/>
    <p:sldId id="260" r:id="rId8"/>
    <p:sldId id="261" r:id="rId9"/>
    <p:sldId id="270" r:id="rId10"/>
    <p:sldId id="271" r:id="rId11"/>
    <p:sldId id="272" r:id="rId12"/>
    <p:sldId id="306" r:id="rId13"/>
    <p:sldId id="263" r:id="rId14"/>
    <p:sldId id="308" r:id="rId15"/>
    <p:sldId id="265" r:id="rId16"/>
    <p:sldId id="276" r:id="rId17"/>
    <p:sldId id="310" r:id="rId18"/>
    <p:sldId id="285" r:id="rId19"/>
    <p:sldId id="312" r:id="rId20"/>
    <p:sldId id="314" r:id="rId21"/>
    <p:sldId id="273" r:id="rId22"/>
    <p:sldId id="275" r:id="rId23"/>
    <p:sldId id="315" r:id="rId24"/>
    <p:sldId id="317" r:id="rId25"/>
    <p:sldId id="287" r:id="rId26"/>
    <p:sldId id="318" r:id="rId27"/>
    <p:sldId id="288" r:id="rId28"/>
    <p:sldId id="319" r:id="rId29"/>
    <p:sldId id="321" r:id="rId30"/>
    <p:sldId id="323" r:id="rId31"/>
    <p:sldId id="325" r:id="rId32"/>
    <p:sldId id="322" r:id="rId33"/>
    <p:sldId id="326" r:id="rId34"/>
    <p:sldId id="295" r:id="rId35"/>
    <p:sldId id="327" r:id="rId36"/>
    <p:sldId id="296" r:id="rId37"/>
    <p:sldId id="328" r:id="rId38"/>
    <p:sldId id="330" r:id="rId39"/>
    <p:sldId id="299" r:id="rId40"/>
    <p:sldId id="297" r:id="rId41"/>
    <p:sldId id="331" r:id="rId42"/>
    <p:sldId id="300" r:id="rId43"/>
    <p:sldId id="332" r:id="rId44"/>
    <p:sldId id="301" r:id="rId45"/>
    <p:sldId id="302" r:id="rId46"/>
    <p:sldId id="304" r:id="rId47"/>
    <p:sldId id="266" r:id="rId48"/>
    <p:sldId id="305" r:id="rId49"/>
  </p:sldIdLst>
  <p:sldSz cx="18288000" cy="10287000"/>
  <p:notesSz cx="6858000" cy="9144000"/>
  <p:embeddedFontLst>
    <p:embeddedFont>
      <p:font typeface="Calibri" panose="020F0502020204030204" pitchFamily="34" charset="0"/>
      <p:regular r:id="rId51"/>
      <p:bold r:id="rId52"/>
      <p:italic r:id="rId53"/>
      <p:boldItalic r:id="rId54"/>
    </p:embeddedFont>
    <p:embeddedFont>
      <p:font typeface="Open Sans" panose="020B0604020202020204" charset="0"/>
      <p:regular r:id="rId55"/>
    </p:embeddedFont>
    <p:embeddedFont>
      <p:font typeface="Dotum" panose="020B0600000101010101" pitchFamily="34" charset="-127"/>
      <p:regular r:id="rId56"/>
    </p:embeddedFont>
    <p:embeddedFont>
      <p:font typeface="Cambria Math" panose="02040503050406030204" pitchFamily="18" charset="0"/>
      <p:regular r:id="rId57"/>
    </p:embeddedFont>
    <p:embeddedFont>
      <p:font typeface="Tahoma" panose="020B0604030504040204" pitchFamily="34" charset="0"/>
      <p:regular r:id="rId58"/>
      <p:bold r:id="rId59"/>
    </p:embeddedFont>
    <p:embeddedFont>
      <p:font typeface="Calibri Light" panose="020F0302020204030204" pitchFamily="34"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B9FF"/>
    <a:srgbClr val="FFC111"/>
    <a:srgbClr val="FFF4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0" d="100"/>
          <a:sy n="30" d="100"/>
        </p:scale>
        <p:origin x="836" y="7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03E59-DC1F-4C58-872F-F7251AA26B66}"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F688E-6A67-4DDA-A2BA-C8D5D00425F8}" type="slidenum">
              <a:rPr lang="en-US" smtClean="0"/>
              <a:t>‹#›</a:t>
            </a:fld>
            <a:endParaRPr lang="en-US"/>
          </a:p>
        </p:txBody>
      </p:sp>
    </p:spTree>
    <p:extLst>
      <p:ext uri="{BB962C8B-B14F-4D97-AF65-F5344CB8AC3E}">
        <p14:creationId xmlns:p14="http://schemas.microsoft.com/office/powerpoint/2010/main" val="871634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AF688E-6A67-4DDA-A2BA-C8D5D00425F8}" type="slidenum">
              <a:rPr lang="en-US" smtClean="0"/>
              <a:t>20</a:t>
            </a:fld>
            <a:endParaRPr lang="en-US"/>
          </a:p>
        </p:txBody>
      </p:sp>
    </p:spTree>
    <p:extLst>
      <p:ext uri="{BB962C8B-B14F-4D97-AF65-F5344CB8AC3E}">
        <p14:creationId xmlns:p14="http://schemas.microsoft.com/office/powerpoint/2010/main" val="252299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F688E-6A67-4DDA-A2BA-C8D5D0042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32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F688E-6A67-4DDA-A2BA-C8D5D0042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102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5061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1351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1363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55750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4263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0847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3231337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263744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9431608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07358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109189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132896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84966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1522836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390828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534091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2023/12/12</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0019256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943871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983148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201"/>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970914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80918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9"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9"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5"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4030359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428301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84474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816937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3"/>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945293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675539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3"/>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5" y="547693"/>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12/12/2023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556165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18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Tx/>
                <a:buSzTx/>
                <a:buFontTx/>
                <a:buNone/>
                <a:tabLst/>
                <a:defRPr/>
              </a:pPr>
              <a:t>2023/12/12</a:t>
            </a:fld>
            <a:endParaRPr kumimoji="0" lang="zh-CN" altLang="en-US" sz="18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marL="0" marR="0" lvl="0" indent="0" algn="r" defTabSz="18288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18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000066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1828800" rtl="0" eaLnBrk="1" fontAlgn="auto" latinLnBrk="0" hangingPunct="1">
                <a:lnSpc>
                  <a:spcPct val="100000"/>
                </a:lnSpc>
                <a:spcBef>
                  <a:spcPts val="0"/>
                </a:spcBef>
                <a:spcAft>
                  <a:spcPts val="0"/>
                </a:spcAft>
                <a:buClrTx/>
                <a:buSzTx/>
                <a:buFontTx/>
                <a:buNone/>
                <a:tabLst/>
                <a:defRPr/>
              </a:pPr>
              <a:t>12/12/2023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8288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18288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594468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1.wdp"/><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2.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2.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jpe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notesSlide" Target="../notesSlides/notesSlide8.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notesSlide" Target="../notesSlides/notesSlide9.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8.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7"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0" y="5118533"/>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8889002" y="5117102"/>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120626" y="60556"/>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398998" y="60556"/>
            <a:ext cx="8733856" cy="4792704"/>
          </a:xfrm>
          <a:custGeom>
            <a:avLst/>
            <a:gdLst/>
            <a:ahLst/>
            <a:cxnLst/>
            <a:rect l="l" t="t" r="r" b="b"/>
            <a:pathLst>
              <a:path w="8733856" h="4792704">
                <a:moveTo>
                  <a:pt x="0" y="0"/>
                </a:moveTo>
                <a:lnTo>
                  <a:pt x="8733857" y="0"/>
                </a:lnTo>
                <a:lnTo>
                  <a:pt x="8733857"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3" name="Group 32"/>
          <p:cNvGrpSpPr/>
          <p:nvPr/>
        </p:nvGrpSpPr>
        <p:grpSpPr>
          <a:xfrm>
            <a:off x="1711101" y="1880027"/>
            <a:ext cx="14900499" cy="6311473"/>
            <a:chOff x="0" y="0"/>
            <a:chExt cx="3454583" cy="1463274"/>
          </a:xfrm>
        </p:grpSpPr>
        <p:sp>
          <p:nvSpPr>
            <p:cNvPr id="14"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15"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41"/>
          <p:cNvSpPr txBox="1"/>
          <p:nvPr/>
        </p:nvSpPr>
        <p:spPr>
          <a:xfrm>
            <a:off x="3041669" y="2745581"/>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latin typeface="Arial" panose="020B0604020202020204" pitchFamily="34" charset="0"/>
                <a:cs typeface="Arial" panose="020B0604020202020204" pitchFamily="34" charset="0"/>
              </a:rPr>
              <a:t>CHÀO MỪNG CẢ LỚP ĐẾN VỚI BÀI HỌC MỚI!</a:t>
            </a:r>
            <a:endParaRPr lang="en-US" sz="8000" b="1" spc="204">
              <a:solidFill>
                <a:srgbClr val="231F20"/>
              </a:solidFill>
              <a:latin typeface="Arial" panose="020B0604020202020204" pitchFamily="34" charset="0"/>
              <a:cs typeface="Arial" panose="020B0604020202020204" pitchFamily="34" charset="0"/>
            </a:endParaRPr>
          </a:p>
        </p:txBody>
      </p:sp>
      <p:sp>
        <p:nvSpPr>
          <p:cNvPr id="17" name="Freeform 7"/>
          <p:cNvSpPr/>
          <p:nvPr/>
        </p:nvSpPr>
        <p:spPr>
          <a:xfrm rot="411704">
            <a:off x="14453007" y="7136309"/>
            <a:ext cx="3027230" cy="2314296"/>
          </a:xfrm>
          <a:custGeom>
            <a:avLst/>
            <a:gdLst/>
            <a:ahLst/>
            <a:cxnLst/>
            <a:rect l="l" t="t" r="r" b="b"/>
            <a:pathLst>
              <a:path w="3585613" h="2751958">
                <a:moveTo>
                  <a:pt x="0" y="0"/>
                </a:moveTo>
                <a:lnTo>
                  <a:pt x="3585613" y="0"/>
                </a:lnTo>
                <a:lnTo>
                  <a:pt x="3585613" y="2751959"/>
                </a:lnTo>
                <a:lnTo>
                  <a:pt x="0" y="2751959"/>
                </a:lnTo>
                <a:lnTo>
                  <a:pt x="0" y="0"/>
                </a:lnTo>
                <a:close/>
              </a:path>
            </a:pathLst>
          </a:custGeom>
          <a:blipFill>
            <a:blip r:embed="rId5"/>
            <a:stretch>
              <a:fillRect/>
            </a:stretch>
          </a:blipFill>
        </p:spPr>
      </p:sp>
      <p:sp>
        <p:nvSpPr>
          <p:cNvPr id="18" name="Freeform 8"/>
          <p:cNvSpPr/>
          <p:nvPr/>
        </p:nvSpPr>
        <p:spPr>
          <a:xfrm rot="-1475543">
            <a:off x="1129008" y="1301465"/>
            <a:ext cx="1562626" cy="2022817"/>
          </a:xfrm>
          <a:custGeom>
            <a:avLst/>
            <a:gdLst/>
            <a:ahLst/>
            <a:cxnLst/>
            <a:rect l="l" t="t" r="r" b="b"/>
            <a:pathLst>
              <a:path w="1562626" h="2022817">
                <a:moveTo>
                  <a:pt x="0" y="0"/>
                </a:moveTo>
                <a:lnTo>
                  <a:pt x="1562626" y="0"/>
                </a:lnTo>
                <a:lnTo>
                  <a:pt x="1562626" y="2022817"/>
                </a:lnTo>
                <a:lnTo>
                  <a:pt x="0" y="2022817"/>
                </a:lnTo>
                <a:lnTo>
                  <a:pt x="0" y="0"/>
                </a:lnTo>
                <a:close/>
              </a:path>
            </a:pathLst>
          </a:custGeom>
          <a:blipFill>
            <a:blip r:embed="rId6"/>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828800" y="1485900"/>
            <a:ext cx="14554200" cy="73914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1045462">
            <a:off x="1154753" y="755455"/>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7"/>
            <a:stretch>
              <a:fillRect/>
            </a:stretch>
          </a:blipFill>
        </p:spPr>
      </p:sp>
      <p:sp>
        <p:nvSpPr>
          <p:cNvPr id="16" name="Freeform 9"/>
          <p:cNvSpPr/>
          <p:nvPr/>
        </p:nvSpPr>
        <p:spPr>
          <a:xfrm>
            <a:off x="14097000" y="5604412"/>
            <a:ext cx="3681603" cy="3321026"/>
          </a:xfrm>
          <a:custGeom>
            <a:avLst/>
            <a:gdLst/>
            <a:ahLst/>
            <a:cxnLst/>
            <a:rect l="l" t="t" r="r" b="b"/>
            <a:pathLst>
              <a:path w="2657820" h="2345526">
                <a:moveTo>
                  <a:pt x="0" y="0"/>
                </a:moveTo>
                <a:lnTo>
                  <a:pt x="2657820" y="0"/>
                </a:lnTo>
                <a:lnTo>
                  <a:pt x="2657820" y="2345526"/>
                </a:lnTo>
                <a:lnTo>
                  <a:pt x="0" y="2345526"/>
                </a:lnTo>
                <a:lnTo>
                  <a:pt x="0" y="0"/>
                </a:lnTo>
                <a:close/>
              </a:path>
            </a:pathLst>
          </a:custGeom>
          <a:blipFill>
            <a:blip r:embed="rId8"/>
            <a:stretch>
              <a:fillRect/>
            </a:stretch>
          </a:blipFill>
        </p:spPr>
      </p:sp>
      <p:sp>
        <p:nvSpPr>
          <p:cNvPr id="17" name="Rectangle 16"/>
          <p:cNvSpPr/>
          <p:nvPr/>
        </p:nvSpPr>
        <p:spPr>
          <a:xfrm>
            <a:off x="2141884" y="3326521"/>
            <a:ext cx="13928032" cy="3340979"/>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7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II. </a:t>
            </a:r>
            <a:r>
              <a:rPr kumimoji="0" lang="vi-VN" sz="7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Một </a:t>
            </a:r>
            <a:r>
              <a:rPr kumimoji="0" lang="vi-VN" sz="7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số ví dụ về ứng dụng phương trình bậc nhất một ẩn</a:t>
            </a:r>
          </a:p>
        </p:txBody>
      </p:sp>
    </p:spTree>
    <p:extLst>
      <p:ext uri="{BB962C8B-B14F-4D97-AF65-F5344CB8AC3E}">
        <p14:creationId xmlns:p14="http://schemas.microsoft.com/office/powerpoint/2010/main" val="731530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4" name="Freeform 4"/>
          <p:cNvSpPr/>
          <p:nvPr/>
        </p:nvSpPr>
        <p:spPr>
          <a:xfrm>
            <a:off x="0"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grpSp>
        <p:nvGrpSpPr>
          <p:cNvPr id="14" name="Group 17"/>
          <p:cNvGrpSpPr/>
          <p:nvPr/>
        </p:nvGrpSpPr>
        <p:grpSpPr>
          <a:xfrm>
            <a:off x="425116" y="419100"/>
            <a:ext cx="17449800" cy="94488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Rounded Rectangle 16"/>
          <p:cNvSpPr/>
          <p:nvPr/>
        </p:nvSpPr>
        <p:spPr>
          <a:xfrm>
            <a:off x="1482941" y="696099"/>
            <a:ext cx="1766967" cy="987914"/>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a:t>
            </a:r>
            <a:r>
              <a:rPr lang="en-US" sz="4000" b="1" smtClean="0">
                <a:solidFill>
                  <a:schemeClr val="bg1"/>
                </a:solidFill>
                <a:latin typeface="Arial" panose="020B0604020202020204" pitchFamily="34" charset="0"/>
                <a:cs typeface="Arial" panose="020B0604020202020204" pitchFamily="34" charset="0"/>
              </a:rPr>
              <a:t> 2</a:t>
            </a:r>
            <a:endParaRPr lang="en-US" sz="4000" b="1">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3424035" y="680057"/>
            <a:ext cx="11153339" cy="946413"/>
          </a:xfrm>
          <a:prstGeom prst="rect">
            <a:avLst/>
          </a:prstGeom>
        </p:spPr>
        <p:txBody>
          <a:bodyPr wrap="square">
            <a:spAutoFit/>
          </a:bodyPr>
          <a:lstStyle/>
          <a:p>
            <a:pPr algn="just">
              <a:lnSpc>
                <a:spcPct val="150000"/>
              </a:lnSpc>
            </a:pPr>
            <a:r>
              <a:rPr lang="vi-VN" sz="3700">
                <a:solidFill>
                  <a:srgbClr val="000000"/>
                </a:solidFill>
              </a:rPr>
              <a:t>Hãy giải bài toán cổ trong phần mở </a:t>
            </a:r>
            <a:r>
              <a:rPr lang="vi-VN" sz="3700">
                <a:solidFill>
                  <a:srgbClr val="000000"/>
                </a:solidFill>
              </a:rPr>
              <a:t>đầu</a:t>
            </a:r>
            <a:r>
              <a:rPr lang="vi-VN" sz="3700" smtClean="0">
                <a:solidFill>
                  <a:srgbClr val="000000"/>
                </a:solidFill>
              </a:rPr>
              <a:t>.</a:t>
            </a:r>
            <a:endParaRPr lang="vi-VN" sz="3700">
              <a:solidFill>
                <a:srgbClr val="000000"/>
              </a:solidFill>
            </a:endParaRPr>
          </a:p>
        </p:txBody>
      </p:sp>
      <mc:AlternateContent xmlns:mc="http://schemas.openxmlformats.org/markup-compatibility/2006">
        <mc:Choice xmlns:a14="http://schemas.microsoft.com/office/drawing/2010/main" Requires="a14">
          <p:sp>
            <p:nvSpPr>
              <p:cNvPr id="22" name="Rectangle 21"/>
              <p:cNvSpPr/>
              <p:nvPr/>
            </p:nvSpPr>
            <p:spPr>
              <a:xfrm>
                <a:off x="3471245" y="3590456"/>
                <a:ext cx="12091737" cy="607198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da-DK" sz="3700" b="1" i="1">
                    <a:solidFill>
                      <a:schemeClr val="tx2"/>
                    </a:solidFill>
                    <a:latin typeface="Arial" panose="020B0604020202020204" pitchFamily="34" charset="0"/>
                    <a:ea typeface="Arial" panose="020B0604020202020204" pitchFamily="34" charset="0"/>
                    <a:cs typeface="Arial" panose="020B0604020202020204" pitchFamily="34" charset="0"/>
                  </a:rPr>
                  <a:t>Bước 1: Lập </a:t>
                </a:r>
                <a:r>
                  <a:rPr lang="da-DK" sz="3700" b="1" i="1">
                    <a:solidFill>
                      <a:schemeClr val="tx2"/>
                    </a:solidFill>
                    <a:latin typeface="Arial" panose="020B0604020202020204" pitchFamily="34" charset="0"/>
                    <a:ea typeface="Arial" panose="020B0604020202020204" pitchFamily="34" charset="0"/>
                    <a:cs typeface="Arial" panose="020B0604020202020204" pitchFamily="34" charset="0"/>
                  </a:rPr>
                  <a:t>phương </a:t>
                </a:r>
                <a:r>
                  <a:rPr lang="da-DK" sz="3700" b="1" i="1" smtClean="0">
                    <a:solidFill>
                      <a:schemeClr val="tx2"/>
                    </a:solidFill>
                    <a:latin typeface="Arial" panose="020B0604020202020204" pitchFamily="34" charset="0"/>
                    <a:ea typeface="Arial" panose="020B0604020202020204" pitchFamily="34" charset="0"/>
                    <a:cs typeface="Arial" panose="020B0604020202020204" pitchFamily="34" charset="0"/>
                  </a:rPr>
                  <a:t>trình</a:t>
                </a:r>
                <a:endParaRPr lang="en-US" sz="3700">
                  <a:solidFill>
                    <a:schemeClr val="tx2"/>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700">
                    <a:effectLst/>
                    <a:latin typeface="Arial" panose="020B0604020202020204" pitchFamily="34" charset="0"/>
                    <a:ea typeface="Arial" panose="020B0604020202020204" pitchFamily="34" charset="0"/>
                    <a:cs typeface="Arial" panose="020B0604020202020204" pitchFamily="34" charset="0"/>
                  </a:rPr>
                  <a:t>Gọi số học trò của nhà toán học Pythagore là</a:t>
                </a:r>
                <a14:m>
                  <m:oMath xmlns:m="http://schemas.openxmlformats.org/officeDocument/2006/math">
                    <m:r>
                      <a:rPr lang="da-DK" sz="3700" i="1">
                        <a:effectLst/>
                        <a:latin typeface="Cambria Math" panose="02040503050406030204" pitchFamily="18" charset="0"/>
                        <a:ea typeface="Arial" panose="020B0604020202020204" pitchFamily="34" charset="0"/>
                        <a:cs typeface="Times New Roman" panose="02020603050405020304" pitchFamily="18" charset="0"/>
                      </a:rPr>
                      <m:t> </m:t>
                    </m:r>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da-DK"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r>
                      <a:rPr lang="da-DK" sz="3700" i="1">
                        <a:effectLst/>
                        <a:latin typeface="Cambria Math" panose="02040503050406030204" pitchFamily="18" charset="0"/>
                        <a:ea typeface="Arial" panose="020B0604020202020204" pitchFamily="34" charset="0"/>
                        <a:cs typeface="Cambria Math" panose="02040503050406030204" pitchFamily="18" charset="0"/>
                      </a:rPr>
                      <m:t>∈</m:t>
                    </m:r>
                    <m:sSup>
                      <m:sSup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700" i="1">
                            <a:effectLst/>
                            <a:latin typeface="Cambria Math" panose="02040503050406030204" pitchFamily="18" charset="0"/>
                            <a:ea typeface="Arial" panose="020B0604020202020204" pitchFamily="34" charset="0"/>
                            <a:cs typeface="Times New Roman" panose="02020603050405020304" pitchFamily="18" charset="0"/>
                          </a:rPr>
                          <m:t>𝑁</m:t>
                        </m:r>
                      </m:e>
                      <m:sup>
                        <m:r>
                          <a:rPr lang="da-DK" sz="3700" i="1">
                            <a:effectLst/>
                            <a:latin typeface="Cambria Math" panose="02040503050406030204" pitchFamily="18" charset="0"/>
                            <a:ea typeface="Arial" panose="020B0604020202020204" pitchFamily="34" charset="0"/>
                            <a:cs typeface="Times New Roman" panose="02020603050405020304" pitchFamily="18" charset="0"/>
                          </a:rPr>
                          <m:t>∗</m:t>
                        </m:r>
                      </m:sup>
                    </m:sSup>
                  </m:oMath>
                </a14:m>
                <a:r>
                  <a:rPr lang="da-DK" sz="3700">
                    <a:effectLst/>
                    <a:latin typeface="Arial" panose="020B0604020202020204" pitchFamily="34" charset="0"/>
                    <a:ea typeface="Arial" panose="020B060402020202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700">
                    <a:effectLst/>
                    <a:latin typeface="Arial" panose="020B0604020202020204" pitchFamily="34" charset="0"/>
                    <a:ea typeface="Arial" panose="020B0604020202020204" pitchFamily="34" charset="0"/>
                    <a:cs typeface="Arial" panose="020B0604020202020204" pitchFamily="34" charset="0"/>
                  </a:rPr>
                  <a:t>Khi đó: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700" smtClean="0">
                    <a:effectLst/>
                    <a:latin typeface="Arial" panose="020B0604020202020204" pitchFamily="34" charset="0"/>
                    <a:ea typeface="Arial" panose="020B0604020202020204" pitchFamily="34" charset="0"/>
                    <a:cs typeface="Arial" panose="020B0604020202020204" pitchFamily="34" charset="0"/>
                  </a:rPr>
                  <a:t>Số </a:t>
                </a:r>
                <a:r>
                  <a:rPr lang="da-DK" sz="3700">
                    <a:effectLst/>
                    <a:latin typeface="Arial" panose="020B0604020202020204" pitchFamily="34" charset="0"/>
                    <a:ea typeface="Arial" panose="020B0604020202020204" pitchFamily="34" charset="0"/>
                    <a:cs typeface="Arial" panose="020B0604020202020204" pitchFamily="34" charset="0"/>
                  </a:rPr>
                  <a:t>học trò học Toán là </a:t>
                </a:r>
                <a14:m>
                  <m:oMath xmlns:m="http://schemas.openxmlformats.org/officeDocument/2006/math">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da-DK" sz="37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da-DK" sz="3700">
                    <a:effectLst/>
                    <a:latin typeface="Arial" panose="020B0604020202020204" pitchFamily="34" charset="0"/>
                    <a:ea typeface="Arial" panose="020B0604020202020204" pitchFamily="34" charset="0"/>
                    <a:cs typeface="Arial" panose="020B0604020202020204" pitchFamily="34" charset="0"/>
                  </a:rPr>
                  <a:t>; </a:t>
                </a:r>
                <a:r>
                  <a:rPr lang="da-DK" sz="3700">
                    <a:latin typeface="Arial" panose="020B0604020202020204" pitchFamily="34" charset="0"/>
                    <a:ea typeface="Arial" panose="020B0604020202020204" pitchFamily="34" charset="0"/>
                    <a:cs typeface="Arial" panose="020B0604020202020204" pitchFamily="34" charset="0"/>
                  </a:rPr>
                  <a:t>	</a:t>
                </a:r>
                <a:r>
                  <a:rPr lang="da-DK" sz="3700" smtClean="0">
                    <a:effectLst/>
                    <a:latin typeface="Arial" panose="020B0604020202020204" pitchFamily="34" charset="0"/>
                    <a:ea typeface="Arial" panose="020B0604020202020204" pitchFamily="34" charset="0"/>
                    <a:cs typeface="Arial" panose="020B0604020202020204" pitchFamily="34" charset="0"/>
                  </a:rPr>
                  <a:t>Số </a:t>
                </a:r>
                <a:r>
                  <a:rPr lang="da-DK" sz="3700">
                    <a:effectLst/>
                    <a:latin typeface="Arial" panose="020B0604020202020204" pitchFamily="34" charset="0"/>
                    <a:ea typeface="Arial" panose="020B0604020202020204" pitchFamily="34" charset="0"/>
                    <a:cs typeface="Arial" panose="020B0604020202020204" pitchFamily="34" charset="0"/>
                  </a:rPr>
                  <a:t>học trò học Nhạc là </a:t>
                </a:r>
                <a14:m>
                  <m:oMath xmlns:m="http://schemas.openxmlformats.org/officeDocument/2006/math">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da-DK" sz="3700" i="1">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da-DK" sz="3700" smtClean="0">
                    <a:effectLst/>
                    <a:latin typeface="Arial" panose="020B0604020202020204" pitchFamily="34" charset="0"/>
                    <a:ea typeface="Arial" panose="020B0604020202020204" pitchFamily="34" charset="0"/>
                    <a:cs typeface="Arial" panose="020B0604020202020204" pitchFamily="34" charset="0"/>
                  </a:rPr>
                  <a:t>;</a:t>
                </a:r>
              </a:p>
              <a:p>
                <a:pPr algn="just">
                  <a:lnSpc>
                    <a:spcPct val="150000"/>
                  </a:lnSpc>
                </a:pPr>
                <a:r>
                  <a:rPr lang="da-DK" sz="3700" smtClean="0">
                    <a:effectLst/>
                    <a:latin typeface="Arial" panose="020B0604020202020204" pitchFamily="34" charset="0"/>
                    <a:ea typeface="Arial" panose="020B0604020202020204" pitchFamily="34" charset="0"/>
                    <a:cs typeface="Arial" panose="020B0604020202020204" pitchFamily="34" charset="0"/>
                  </a:rPr>
                  <a:t>Số </a:t>
                </a:r>
                <a:r>
                  <a:rPr lang="da-DK" sz="3700">
                    <a:effectLst/>
                    <a:latin typeface="Arial" panose="020B0604020202020204" pitchFamily="34" charset="0"/>
                    <a:ea typeface="Arial" panose="020B0604020202020204" pitchFamily="34" charset="0"/>
                    <a:cs typeface="Arial" panose="020B0604020202020204" pitchFamily="34" charset="0"/>
                  </a:rPr>
                  <a:t>học trò đang đăm chiêu là </a:t>
                </a:r>
                <a14:m>
                  <m:oMath xmlns:m="http://schemas.openxmlformats.org/officeDocument/2006/math">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da-DK" sz="3700" i="1">
                            <a:effectLst/>
                            <a:latin typeface="Cambria Math" panose="02040503050406030204" pitchFamily="18" charset="0"/>
                            <a:ea typeface="Arial" panose="020B0604020202020204" pitchFamily="34" charset="0"/>
                            <a:cs typeface="Times New Roman" panose="02020603050405020304" pitchFamily="18" charset="0"/>
                          </a:rPr>
                          <m:t>7</m:t>
                        </m:r>
                      </m:den>
                    </m:f>
                  </m:oMath>
                </a14:m>
                <a:r>
                  <a:rPr lang="da-DK" sz="3700">
                    <a:effectLst/>
                    <a:latin typeface="Arial" panose="020B0604020202020204" pitchFamily="34" charset="0"/>
                    <a:ea typeface="Arial" panose="020B0604020202020204" pitchFamily="34"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700">
                    <a:effectLst/>
                    <a:latin typeface="Arial" panose="020B0604020202020204" pitchFamily="34" charset="0"/>
                    <a:ea typeface="Arial" panose="020B0604020202020204" pitchFamily="34" charset="0"/>
                    <a:cs typeface="Arial" panose="020B0604020202020204" pitchFamily="34" charset="0"/>
                  </a:rPr>
                  <a:t>Vậy ta có phương </a:t>
                </a:r>
                <a:r>
                  <a:rPr lang="da-DK" sz="3700">
                    <a:effectLst/>
                    <a:latin typeface="Arial" panose="020B0604020202020204" pitchFamily="34" charset="0"/>
                    <a:ea typeface="Arial" panose="020B0604020202020204" pitchFamily="34" charset="0"/>
                    <a:cs typeface="Arial" panose="020B0604020202020204" pitchFamily="34" charset="0"/>
                  </a:rPr>
                  <a:t>trình</a:t>
                </a:r>
                <a:r>
                  <a:rPr lang="da-DK" sz="3700" smtClean="0">
                    <a:effectLst/>
                    <a:latin typeface="Arial" panose="020B0604020202020204" pitchFamily="34" charset="0"/>
                    <a:ea typeface="Arial" panose="020B0604020202020204" pitchFamily="34" charset="0"/>
                    <a:cs typeface="Arial" panose="020B0604020202020204" pitchFamily="34" charset="0"/>
                  </a:rPr>
                  <a:t>:</a:t>
                </a:r>
                <a:r>
                  <a:rPr lang="en-US" sz="3700" smtClean="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4</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+3=</m:t>
                    </m:r>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3471245" y="3590456"/>
                <a:ext cx="12091737" cy="6071983"/>
              </a:xfrm>
              <a:prstGeom prst="rect">
                <a:avLst/>
              </a:prstGeom>
              <a:blipFill>
                <a:blip r:embed="rId5"/>
                <a:stretch>
                  <a:fillRect l="-1563"/>
                </a:stretch>
              </a:blipFill>
            </p:spPr>
            <p:txBody>
              <a:bodyPr/>
              <a:lstStyle/>
              <a:p>
                <a:r>
                  <a:rPr lang="en-US">
                    <a:noFill/>
                  </a:rPr>
                  <a:t> </a:t>
                </a:r>
              </a:p>
            </p:txBody>
          </p:sp>
        </mc:Fallback>
      </mc:AlternateContent>
      <p:grpSp>
        <p:nvGrpSpPr>
          <p:cNvPr id="24" name="Group 23"/>
          <p:cNvGrpSpPr/>
          <p:nvPr/>
        </p:nvGrpSpPr>
        <p:grpSpPr>
          <a:xfrm>
            <a:off x="8638070" y="1918847"/>
            <a:ext cx="1758086" cy="1278970"/>
            <a:chOff x="981393" y="777308"/>
            <a:chExt cx="1858639" cy="1275995"/>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6" name="TextBox 25"/>
            <p:cNvSpPr txBox="1"/>
            <p:nvPr/>
          </p:nvSpPr>
          <p:spPr>
            <a:xfrm>
              <a:off x="1222093" y="1008794"/>
              <a:ext cx="1419799" cy="7566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pic>
        <p:nvPicPr>
          <p:cNvPr id="2" name="Picture 1"/>
          <p:cNvPicPr>
            <a:picLocks noChangeAspect="1"/>
          </p:cNvPicPr>
          <p:nvPr/>
        </p:nvPicPr>
        <p:blipFill>
          <a:blip r:embed="rId7"/>
          <a:stretch>
            <a:fillRect/>
          </a:stretch>
        </p:blipFill>
        <p:spPr>
          <a:xfrm flipH="1">
            <a:off x="741650" y="7559309"/>
            <a:ext cx="1482581" cy="2133778"/>
          </a:xfrm>
          <a:prstGeom prst="rect">
            <a:avLst/>
          </a:prstGeom>
        </p:spPr>
      </p:pic>
      <p:pic>
        <p:nvPicPr>
          <p:cNvPr id="3" name="Picture 2"/>
          <p:cNvPicPr>
            <a:picLocks noChangeAspect="1"/>
          </p:cNvPicPr>
          <p:nvPr/>
        </p:nvPicPr>
        <p:blipFill>
          <a:blip r:embed="rId8"/>
          <a:stretch>
            <a:fillRect/>
          </a:stretch>
        </p:blipFill>
        <p:spPr>
          <a:xfrm>
            <a:off x="15966252" y="-96650"/>
            <a:ext cx="2859120" cy="2898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barn(inVertical)">
                                      <p:cBhvr>
                                        <p:cTn id="20" dur="500"/>
                                        <p:tgtEl>
                                          <p:spTgt spid="2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fade">
                                      <p:cBhvr>
                                        <p:cTn id="25" dur="500"/>
                                        <p:tgtEl>
                                          <p:spTgt spid="2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2">
                                            <p:txEl>
                                              <p:pRg st="2" end="2"/>
                                            </p:txEl>
                                          </p:spTgt>
                                        </p:tgtEl>
                                        <p:attrNameLst>
                                          <p:attrName>style.visibility</p:attrName>
                                        </p:attrNameLst>
                                      </p:cBhvr>
                                      <p:to>
                                        <p:strVal val="visible"/>
                                      </p:to>
                                    </p:set>
                                    <p:animEffect transition="in" filter="wipe(down)">
                                      <p:cBhvr>
                                        <p:cTn id="30" dur="500"/>
                                        <p:tgtEl>
                                          <p:spTgt spid="2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5" dur="500"/>
                                        <p:tgtEl>
                                          <p:spTgt spid="2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40" dur="500"/>
                                        <p:tgtEl>
                                          <p:spTgt spid="2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2">
                                            <p:txEl>
                                              <p:pRg st="5" end="5"/>
                                            </p:txEl>
                                          </p:spTgt>
                                        </p:tgtEl>
                                        <p:attrNameLst>
                                          <p:attrName>style.visibility</p:attrName>
                                        </p:attrNameLst>
                                      </p:cBhvr>
                                      <p:to>
                                        <p:strVal val="visible"/>
                                      </p:to>
                                    </p:set>
                                    <p:animEffect transition="in" filter="wipe(up)">
                                      <p:cBhvr>
                                        <p:cTn id="45"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4" name="Freeform 4"/>
          <p:cNvSpPr/>
          <p:nvPr/>
        </p:nvSpPr>
        <p:spPr>
          <a:xfrm>
            <a:off x="0"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grpSp>
        <p:nvGrpSpPr>
          <p:cNvPr id="14" name="Group 17"/>
          <p:cNvGrpSpPr/>
          <p:nvPr/>
        </p:nvGrpSpPr>
        <p:grpSpPr>
          <a:xfrm>
            <a:off x="425116" y="419100"/>
            <a:ext cx="17449800" cy="94488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22" name="Rectangle 21"/>
              <p:cNvSpPr/>
              <p:nvPr/>
            </p:nvSpPr>
            <p:spPr>
              <a:xfrm>
                <a:off x="3941225" y="591447"/>
                <a:ext cx="10535718" cy="7142853"/>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600" b="1" i="1" smtClean="0">
                    <a:solidFill>
                      <a:srgbClr val="1F497D"/>
                    </a:solidFill>
                    <a:ea typeface="Arial" panose="020B0604020202020204" pitchFamily="34" charset="0"/>
                    <a:cs typeface="Arial" panose="020B0604020202020204" pitchFamily="34" charset="0"/>
                  </a:rPr>
                  <a:t>Bước 2: Giải phương trình</a:t>
                </a: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oMath>
                  </m:oMathPara>
                </a14:m>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25</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+84</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28</m:t>
                          </m:r>
                        </m:den>
                      </m:f>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oMath>
                  </m:oMathPara>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25</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+84=28</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oMath>
                  </m:oMathPara>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14:m>
                  <m:oMath xmlns:m="http://schemas.openxmlformats.org/officeDocument/2006/math">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84</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28</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−25</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60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just">
                  <a:lnSpc>
                    <a:spcPct val="150000"/>
                  </a:lnSpc>
                  <a:defRPr/>
                </a:pPr>
                <a14:m>
                  <m:oMath xmlns:m="http://schemas.openxmlformats.org/officeDocument/2006/math">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84</m:t>
                    </m:r>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14:m/>
              </a:p>
              <a:p>
                <a:pPr lvl="0" algn="just">
                  <a:lnSpc>
                    <a:spcPct val="150000"/>
                  </a:lnSpc>
                  <a:defRPr/>
                </a:pPr>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600" smtClean="0">
                  <a:solidFill>
                    <a:prstClr val="black"/>
                  </a:solidFill>
                  <a:latin typeface="Arial" panose="020B0604020202020204" pitchFamily="34" charset="0"/>
                  <a:ea typeface="Dotum" panose="020B0600000101010101" pitchFamily="34" charset="-127"/>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3941225" y="591447"/>
                <a:ext cx="10535718" cy="7142853"/>
              </a:xfrm>
              <a:prstGeom prst="rect">
                <a:avLst/>
              </a:prstGeom>
              <a:blipFill>
                <a:blip r:embed="rId5"/>
                <a:stretch>
                  <a:fillRect l="-1620"/>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15966252" y="-96650"/>
            <a:ext cx="2859120" cy="2898501"/>
          </a:xfrm>
          <a:prstGeom prst="rect">
            <a:avLst/>
          </a:prstGeom>
        </p:spPr>
      </p:pic>
      <p:grpSp>
        <p:nvGrpSpPr>
          <p:cNvPr id="19" name="Group 18"/>
          <p:cNvGrpSpPr/>
          <p:nvPr/>
        </p:nvGrpSpPr>
        <p:grpSpPr>
          <a:xfrm>
            <a:off x="748206" y="536973"/>
            <a:ext cx="1758086" cy="1278970"/>
            <a:chOff x="981393" y="777308"/>
            <a:chExt cx="1858639" cy="1275995"/>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1" name="TextBox 20"/>
            <p:cNvSpPr txBox="1"/>
            <p:nvPr/>
          </p:nvSpPr>
          <p:spPr>
            <a:xfrm>
              <a:off x="1222093" y="1008794"/>
              <a:ext cx="1419799" cy="7566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601269" y="8715970"/>
                <a:ext cx="17185415" cy="923330"/>
              </a:xfrm>
              <a:prstGeom prst="rect">
                <a:avLst/>
              </a:prstGeom>
            </p:spPr>
            <p:txBody>
              <a:bodyPr wrap="square">
                <a:spAutoFit/>
              </a:bodyPr>
              <a:lstStyle/>
              <a:p>
                <a:pPr lvl="0" algn="just">
                  <a:lnSpc>
                    <a:spcPct val="150000"/>
                  </a:lnSpc>
                  <a:defRPr/>
                </a:pPr>
                <a:r>
                  <a:rPr lang="en-US" sz="3600" smtClean="0">
                    <a:solidFill>
                      <a:prstClr val="black"/>
                    </a:solidFill>
                    <a:latin typeface="Arial" panose="020B0604020202020204" pitchFamily="34" charset="0"/>
                    <a:ea typeface="Arial" panose="020B0604020202020204" pitchFamily="34" charset="0"/>
                    <a:cs typeface="Arial" panose="020B0604020202020204" pitchFamily="34" charset="0"/>
                  </a:rPr>
                  <a:t>Giá trị </a:t>
                </a:r>
                <a14:m>
                  <m:oMath xmlns:m="http://schemas.openxmlformats.org/officeDocument/2006/math">
                    <m:r>
                      <a:rPr lang="vi-VN"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𝑥</m:t>
                    </m:r>
                    <m:r>
                      <a:rPr lang="vi-VN" sz="3600" i="1">
                        <a:solidFill>
                          <a:prstClr val="black"/>
                        </a:solidFill>
                        <a:latin typeface="Cambria Math" panose="02040503050406030204" pitchFamily="18" charset="0"/>
                        <a:ea typeface="Arial" panose="020B0604020202020204" pitchFamily="34" charset="0"/>
                        <a:cs typeface="Arial" panose="020B0604020202020204" pitchFamily="34" charset="0"/>
                      </a:rPr>
                      <m:t>=28</m:t>
                    </m:r>
                  </m:oMath>
                </a14:m>
                <a:r>
                  <a:rPr lang="vi-VN" sz="3600">
                    <a:solidFill>
                      <a:prstClr val="black"/>
                    </a:solidFill>
                    <a:ea typeface="Arial" panose="020B0604020202020204" pitchFamily="34" charset="0"/>
                    <a:cs typeface="Arial" panose="020B0604020202020204" pitchFamily="34" charset="0"/>
                  </a:rPr>
                  <a:t> </a:t>
                </a:r>
                <a:r>
                  <a:rPr lang="en-US" sz="3600" smtClean="0">
                    <a:solidFill>
                      <a:prstClr val="black"/>
                    </a:solidFill>
                    <a:latin typeface="Arial" panose="020B0604020202020204" pitchFamily="34" charset="0"/>
                    <a:ea typeface="Arial" panose="020B0604020202020204" pitchFamily="34" charset="0"/>
                    <a:cs typeface="Arial" panose="020B0604020202020204" pitchFamily="34" charset="0"/>
                  </a:rPr>
                  <a:t>t</a:t>
                </a:r>
                <a:r>
                  <a:rPr lang="vi-VN" sz="3600" smtClean="0">
                    <a:solidFill>
                      <a:prstClr val="black"/>
                    </a:solidFill>
                    <a:ea typeface="Arial" panose="020B0604020202020204" pitchFamily="34" charset="0"/>
                    <a:cs typeface="Arial" panose="020B0604020202020204" pitchFamily="34" charset="0"/>
                  </a:rPr>
                  <a:t>hỏa </a:t>
                </a:r>
                <a:r>
                  <a:rPr lang="vi-VN" sz="3600">
                    <a:solidFill>
                      <a:prstClr val="black"/>
                    </a:solidFill>
                    <a:ea typeface="Arial" panose="020B0604020202020204" pitchFamily="34" charset="0"/>
                    <a:cs typeface="Arial" panose="020B0604020202020204" pitchFamily="34" charset="0"/>
                  </a:rPr>
                  <a:t>mãn </a:t>
                </a:r>
                <a:r>
                  <a:rPr lang="vi-VN" sz="3600">
                    <a:solidFill>
                      <a:prstClr val="black"/>
                    </a:solidFill>
                    <a:ea typeface="Arial" panose="020B0604020202020204" pitchFamily="34" charset="0"/>
                    <a:cs typeface="Arial" panose="020B0604020202020204" pitchFamily="34" charset="0"/>
                  </a:rPr>
                  <a:t>điều </a:t>
                </a:r>
                <a:r>
                  <a:rPr lang="vi-VN" sz="3600" smtClean="0">
                    <a:solidFill>
                      <a:prstClr val="black"/>
                    </a:solidFill>
                    <a:ea typeface="Arial" panose="020B0604020202020204" pitchFamily="34" charset="0"/>
                    <a:cs typeface="Arial" panose="020B0604020202020204" pitchFamily="34" charset="0"/>
                  </a:rPr>
                  <a:t>kiện</a:t>
                </a:r>
                <a:r>
                  <a:rPr lang="en-US" sz="3600" smtClean="0">
                    <a:solidFill>
                      <a:prstClr val="black"/>
                    </a:solidFill>
                    <a:ea typeface="Arial" panose="020B0604020202020204" pitchFamily="34" charset="0"/>
                    <a:cs typeface="Arial" panose="020B0604020202020204" pitchFamily="34" charset="0"/>
                  </a:rPr>
                  <a:t> </a:t>
                </a:r>
                <a:r>
                  <a:rPr lang="en-US" sz="3600" smtClean="0">
                    <a:solidFill>
                      <a:prstClr val="black"/>
                    </a:solidFill>
                    <a:latin typeface="Arial" panose="020B0604020202020204" pitchFamily="34" charset="0"/>
                    <a:ea typeface="Arial" panose="020B0604020202020204" pitchFamily="34" charset="0"/>
                    <a:cs typeface="Arial" panose="020B0604020202020204" pitchFamily="34" charset="0"/>
                  </a:rPr>
                  <a:t>của ẩn.</a:t>
                </a:r>
                <a:r>
                  <a:rPr lang="vi-VN" sz="3600" smtClean="0">
                    <a:solidFill>
                      <a:prstClr val="black"/>
                    </a:solidFill>
                    <a:ea typeface="Arial" panose="020B0604020202020204" pitchFamily="34" charset="0"/>
                    <a:cs typeface="Arial" panose="020B0604020202020204" pitchFamily="34" charset="0"/>
                  </a:rPr>
                  <a:t>Vậy </a:t>
                </a:r>
                <a:r>
                  <a:rPr lang="vi-VN" sz="3600">
                    <a:solidFill>
                      <a:prstClr val="black"/>
                    </a:solidFill>
                    <a:ea typeface="Arial" panose="020B0604020202020204" pitchFamily="34" charset="0"/>
                    <a:cs typeface="Arial" panose="020B0604020202020204" pitchFamily="34" charset="0"/>
                  </a:rPr>
                  <a:t>số học trò của Pythagore là 28 </a:t>
                </a:r>
                <a:r>
                  <a:rPr lang="vi-VN" sz="3600">
                    <a:solidFill>
                      <a:prstClr val="black"/>
                    </a:solidFill>
                    <a:ea typeface="Arial" panose="020B0604020202020204" pitchFamily="34" charset="0"/>
                    <a:cs typeface="Arial" panose="020B0604020202020204" pitchFamily="34" charset="0"/>
                  </a:rPr>
                  <a:t>người</a:t>
                </a:r>
                <a:r>
                  <a:rPr lang="vi-VN" sz="3600" smtClean="0">
                    <a:solidFill>
                      <a:prstClr val="black"/>
                    </a:solidFill>
                    <a:ea typeface="Arial" panose="020B0604020202020204" pitchFamily="34" charset="0"/>
                    <a:cs typeface="Arial" panose="020B0604020202020204" pitchFamily="34" charset="0"/>
                  </a:rPr>
                  <a:t>.</a:t>
                </a:r>
                <a:endParaRPr lang="vi-VN" sz="3600">
                  <a:solidFill>
                    <a:prstClr val="black"/>
                  </a:solidFill>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01269" y="8715970"/>
                <a:ext cx="17185415" cy="923330"/>
              </a:xfrm>
              <a:prstGeom prst="rect">
                <a:avLst/>
              </a:prstGeom>
              <a:blipFill>
                <a:blip r:embed="rId8"/>
                <a:stretch>
                  <a:fillRect l="-1100" r="-355" b="-13245"/>
                </a:stretch>
              </a:blipFill>
            </p:spPr>
            <p:txBody>
              <a:bodyPr/>
              <a:lstStyle/>
              <a:p>
                <a:r>
                  <a:rPr lang="en-US">
                    <a:noFill/>
                  </a:rPr>
                  <a:t> </a:t>
                </a:r>
              </a:p>
            </p:txBody>
          </p:sp>
        </mc:Fallback>
      </mc:AlternateContent>
      <p:sp>
        <p:nvSpPr>
          <p:cNvPr id="7" name="Rectangle 6"/>
          <p:cNvSpPr/>
          <p:nvPr/>
        </p:nvSpPr>
        <p:spPr>
          <a:xfrm>
            <a:off x="601269" y="7810500"/>
            <a:ext cx="4607352" cy="820674"/>
          </a:xfrm>
          <a:prstGeom prst="rect">
            <a:avLst/>
          </a:prstGeom>
        </p:spPr>
        <p:txBody>
          <a:bodyPr wrap="none">
            <a:spAutoFit/>
          </a:bodyPr>
          <a:lstStyle/>
          <a:p>
            <a:pPr marL="571500" lvl="0" indent="-571500" algn="just">
              <a:lnSpc>
                <a:spcPct val="150000"/>
              </a:lnSpc>
              <a:buFont typeface="Arial" panose="020B0604020202020204" pitchFamily="34" charset="0"/>
              <a:buChar char="•"/>
            </a:pPr>
            <a:r>
              <a:rPr lang="vi-VN" sz="3600" b="1" i="1">
                <a:solidFill>
                  <a:srgbClr val="1F497D"/>
                </a:solidFill>
                <a:ea typeface="Arial" panose="020B0604020202020204" pitchFamily="34" charset="0"/>
                <a:cs typeface="Arial" panose="020B0604020202020204" pitchFamily="34" charset="0"/>
              </a:rPr>
              <a:t>Bước 3: Kết luận.</a:t>
            </a:r>
            <a:endParaRPr lang="vi-VN" sz="3600" b="1" i="1">
              <a:solidFill>
                <a:srgbClr val="1F497D"/>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619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2">
                                            <p:txEl>
                                              <p:pRg st="2" end="2"/>
                                            </p:txEl>
                                          </p:spTgt>
                                        </p:tgtEl>
                                        <p:attrNameLst>
                                          <p:attrName>style.visibility</p:attrName>
                                        </p:attrNameLst>
                                      </p:cBhvr>
                                      <p:to>
                                        <p:strVal val="visible"/>
                                      </p:to>
                                    </p:set>
                                    <p:animEffect transition="in" filter="fade">
                                      <p:cBhvr>
                                        <p:cTn id="16" dur="500"/>
                                        <p:tgtEl>
                                          <p:spTgt spid="22">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2">
                                            <p:txEl>
                                              <p:pRg st="3" end="3"/>
                                            </p:txEl>
                                          </p:spTgt>
                                        </p:tgtEl>
                                        <p:attrNameLst>
                                          <p:attrName>style.visibility</p:attrName>
                                        </p:attrNameLst>
                                      </p:cBhvr>
                                      <p:to>
                                        <p:strVal val="visible"/>
                                      </p:to>
                                    </p:set>
                                    <p:animEffect transition="in" filter="fade">
                                      <p:cBhvr>
                                        <p:cTn id="20" dur="500"/>
                                        <p:tgtEl>
                                          <p:spTgt spid="22">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2">
                                            <p:txEl>
                                              <p:pRg st="4" end="4"/>
                                            </p:txEl>
                                          </p:spTgt>
                                        </p:tgtEl>
                                        <p:attrNameLst>
                                          <p:attrName>style.visibility</p:attrName>
                                        </p:attrNameLst>
                                      </p:cBhvr>
                                      <p:to>
                                        <p:strVal val="visible"/>
                                      </p:to>
                                    </p:set>
                                    <p:animEffect transition="in" filter="fade">
                                      <p:cBhvr>
                                        <p:cTn id="24" dur="500"/>
                                        <p:tgtEl>
                                          <p:spTgt spid="22">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2">
                                            <p:txEl>
                                              <p:pRg st="5" end="5"/>
                                            </p:txEl>
                                          </p:spTgt>
                                        </p:tgtEl>
                                        <p:attrNameLst>
                                          <p:attrName>style.visibility</p:attrName>
                                        </p:attrNameLst>
                                      </p:cBhvr>
                                      <p:to>
                                        <p:strVal val="visible"/>
                                      </p:to>
                                    </p:set>
                                    <p:animEffect transition="in" filter="fade">
                                      <p:cBhvr>
                                        <p:cTn id="28" dur="500"/>
                                        <p:tgtEl>
                                          <p:spTgt spid="22">
                                            <p:txEl>
                                              <p:pRg st="5" end="5"/>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2">
                                            <p:txEl>
                                              <p:pRg st="6" end="6"/>
                                            </p:txEl>
                                          </p:spTgt>
                                        </p:tgtEl>
                                        <p:attrNameLst>
                                          <p:attrName>style.visibility</p:attrName>
                                        </p:attrNameLst>
                                      </p:cBhvr>
                                      <p:to>
                                        <p:strVal val="visible"/>
                                      </p:to>
                                    </p:set>
                                    <p:animEffect transition="in" filter="fade">
                                      <p:cBhvr>
                                        <p:cTn id="32" dur="500"/>
                                        <p:tgtEl>
                                          <p:spTgt spid="2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3" name="Group 17"/>
          <p:cNvGrpSpPr/>
          <p:nvPr/>
        </p:nvGrpSpPr>
        <p:grpSpPr>
          <a:xfrm>
            <a:off x="425116" y="419100"/>
            <a:ext cx="17449800" cy="9448800"/>
            <a:chOff x="0" y="0"/>
            <a:chExt cx="4521135" cy="2620190"/>
          </a:xfrm>
        </p:grpSpPr>
        <p:sp>
          <p:nvSpPr>
            <p:cNvPr id="14"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9"/>
          <p:cNvSpPr/>
          <p:nvPr/>
        </p:nvSpPr>
        <p:spPr>
          <a:xfrm rot="1427825" flipH="1">
            <a:off x="-334075" y="7192610"/>
            <a:ext cx="2429622" cy="2209648"/>
          </a:xfrm>
          <a:custGeom>
            <a:avLst/>
            <a:gdLst/>
            <a:ahLst/>
            <a:cxnLst/>
            <a:rect l="l" t="t" r="r" b="b"/>
            <a:pathLst>
              <a:path w="2657820" h="2345526">
                <a:moveTo>
                  <a:pt x="0" y="0"/>
                </a:moveTo>
                <a:lnTo>
                  <a:pt x="2657820" y="0"/>
                </a:lnTo>
                <a:lnTo>
                  <a:pt x="2657820" y="2345526"/>
                </a:lnTo>
                <a:lnTo>
                  <a:pt x="0" y="2345526"/>
                </a:lnTo>
                <a:lnTo>
                  <a:pt x="0" y="0"/>
                </a:lnTo>
                <a:close/>
              </a:path>
            </a:pathLst>
          </a:custGeom>
          <a:blipFill>
            <a:blip r:embed="rId5"/>
            <a:stretch>
              <a:fillRect/>
            </a:stretch>
          </a:blipFill>
        </p:spPr>
      </p:sp>
      <p:sp>
        <p:nvSpPr>
          <p:cNvPr id="18" name="Rectangle 1"/>
          <p:cNvSpPr>
            <a:spLocks noChangeArrowheads="1"/>
          </p:cNvSpPr>
          <p:nvPr/>
        </p:nvSpPr>
        <p:spPr bwMode="auto">
          <a:xfrm>
            <a:off x="2308158" y="547574"/>
            <a:ext cx="13683716" cy="96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pPr>
            <a:r>
              <a:rPr lang="vi-VN" altLang="en-US" sz="4300" b="1">
                <a:solidFill>
                  <a:srgbClr val="C00000"/>
                </a:solidFill>
                <a:ea typeface="Open Sans" panose="020B0604020202020204" charset="0"/>
              </a:rPr>
              <a:t>Các bước giải bài toán bằng cách lập </a:t>
            </a:r>
            <a:r>
              <a:rPr lang="vi-VN" altLang="en-US" sz="4300" b="1">
                <a:solidFill>
                  <a:srgbClr val="C00000"/>
                </a:solidFill>
                <a:ea typeface="Open Sans" panose="020B0604020202020204" charset="0"/>
              </a:rPr>
              <a:t>phương </a:t>
            </a:r>
            <a:r>
              <a:rPr lang="vi-VN" altLang="en-US" sz="4300" b="1" smtClean="0">
                <a:solidFill>
                  <a:srgbClr val="C00000"/>
                </a:solidFill>
                <a:ea typeface="Open Sans" panose="020B0604020202020204" charset="0"/>
              </a:rPr>
              <a:t>trình</a:t>
            </a:r>
            <a:endParaRPr lang="vi-VN" altLang="en-US" sz="4300" b="1">
              <a:solidFill>
                <a:srgbClr val="C00000"/>
              </a:solidFill>
              <a:ea typeface="Open Sans" panose="020B0604020202020204" charset="0"/>
            </a:endParaRPr>
          </a:p>
        </p:txBody>
      </p:sp>
      <p:sp>
        <p:nvSpPr>
          <p:cNvPr id="6" name="Rectangle 5"/>
          <p:cNvSpPr/>
          <p:nvPr/>
        </p:nvSpPr>
        <p:spPr>
          <a:xfrm>
            <a:off x="1993659" y="1692351"/>
            <a:ext cx="14617941" cy="7986802"/>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vi-VN" altLang="en-US" sz="3800" b="1">
                <a:solidFill>
                  <a:schemeClr val="tx2"/>
                </a:solidFill>
                <a:ea typeface="Open Sans" panose="020B0604020202020204" charset="0"/>
              </a:rPr>
              <a:t>Bước 1: </a:t>
            </a:r>
            <a:r>
              <a:rPr lang="vi-VN" altLang="en-US" sz="3800">
                <a:solidFill>
                  <a:srgbClr val="000000"/>
                </a:solidFill>
                <a:ea typeface="Open Sans" panose="020B0604020202020204" charset="0"/>
              </a:rPr>
              <a:t>Lập </a:t>
            </a:r>
            <a:r>
              <a:rPr lang="vi-VN" altLang="en-US" sz="3800">
                <a:solidFill>
                  <a:srgbClr val="000000"/>
                </a:solidFill>
                <a:ea typeface="Open Sans" panose="020B0604020202020204" charset="0"/>
              </a:rPr>
              <a:t>phương </a:t>
            </a:r>
            <a:r>
              <a:rPr lang="vi-VN" altLang="en-US" sz="3800" smtClean="0">
                <a:solidFill>
                  <a:srgbClr val="000000"/>
                </a:solidFill>
                <a:ea typeface="Open Sans" panose="020B0604020202020204" charset="0"/>
              </a:rPr>
              <a:t>trình</a:t>
            </a:r>
            <a:endParaRPr lang="vi-VN" altLang="en-US" sz="3800">
              <a:solidFill>
                <a:srgbClr val="000000"/>
              </a:solidFill>
              <a:ea typeface="Open Sans" panose="020B0604020202020204" charset="0"/>
            </a:endParaRPr>
          </a:p>
          <a:p>
            <a:pPr marL="571500" lvl="0" indent="-571500" algn="just">
              <a:lnSpc>
                <a:spcPct val="150000"/>
              </a:lnSpc>
              <a:buFontTx/>
              <a:buChar char="-"/>
            </a:pPr>
            <a:r>
              <a:rPr lang="vi-VN" altLang="en-US" sz="3800" smtClean="0">
                <a:solidFill>
                  <a:srgbClr val="000000"/>
                </a:solidFill>
                <a:ea typeface="Open Sans" panose="020B0604020202020204" charset="0"/>
              </a:rPr>
              <a:t>Chọn </a:t>
            </a:r>
            <a:r>
              <a:rPr lang="vi-VN" altLang="en-US" sz="3800">
                <a:solidFill>
                  <a:srgbClr val="000000"/>
                </a:solidFill>
                <a:ea typeface="Open Sans" panose="020B0604020202020204" charset="0"/>
              </a:rPr>
              <a:t>ẩn </a:t>
            </a:r>
            <a:r>
              <a:rPr lang="en-US" altLang="en-US" sz="3800" smtClean="0">
                <a:solidFill>
                  <a:srgbClr val="000000"/>
                </a:solidFill>
                <a:latin typeface="Arial" panose="020B0604020202020204" pitchFamily="34" charset="0"/>
                <a:ea typeface="Open Sans" panose="020B0604020202020204" charset="0"/>
                <a:cs typeface="Arial" panose="020B0604020202020204" pitchFamily="34" charset="0"/>
              </a:rPr>
              <a:t>số</a:t>
            </a:r>
            <a:r>
              <a:rPr lang="en-US" altLang="en-US" sz="3800" smtClean="0">
                <a:solidFill>
                  <a:srgbClr val="000000"/>
                </a:solidFill>
                <a:ea typeface="Open Sans" panose="020B0604020202020204" charset="0"/>
              </a:rPr>
              <a:t> </a:t>
            </a:r>
            <a:r>
              <a:rPr lang="vi-VN" altLang="en-US" sz="3800" smtClean="0">
                <a:solidFill>
                  <a:srgbClr val="000000"/>
                </a:solidFill>
                <a:ea typeface="Open Sans" panose="020B0604020202020204" charset="0"/>
              </a:rPr>
              <a:t>và </a:t>
            </a:r>
            <a:r>
              <a:rPr lang="vi-VN" altLang="en-US" sz="3800">
                <a:solidFill>
                  <a:srgbClr val="000000"/>
                </a:solidFill>
                <a:ea typeface="Open Sans" panose="020B0604020202020204" charset="0"/>
              </a:rPr>
              <a:t>đặt </a:t>
            </a:r>
            <a:r>
              <a:rPr lang="vi-VN" altLang="en-US" sz="3800">
                <a:solidFill>
                  <a:srgbClr val="000000"/>
                </a:solidFill>
                <a:ea typeface="Open Sans" panose="020B0604020202020204" charset="0"/>
              </a:rPr>
              <a:t>điều </a:t>
            </a:r>
            <a:r>
              <a:rPr lang="vi-VN" altLang="en-US" sz="3800" smtClean="0">
                <a:solidFill>
                  <a:srgbClr val="000000"/>
                </a:solidFill>
                <a:ea typeface="Open Sans" panose="020B0604020202020204" charset="0"/>
              </a:rPr>
              <a:t>kiện</a:t>
            </a:r>
            <a:r>
              <a:rPr lang="en-US" altLang="en-US" sz="3800" smtClean="0">
                <a:solidFill>
                  <a:srgbClr val="000000"/>
                </a:solidFill>
                <a:ea typeface="Open Sans" panose="020B0604020202020204" charset="0"/>
              </a:rPr>
              <a:t> </a:t>
            </a:r>
            <a:r>
              <a:rPr lang="en-US" altLang="en-US" sz="3800" smtClean="0">
                <a:solidFill>
                  <a:srgbClr val="000000"/>
                </a:solidFill>
                <a:latin typeface="Arial" panose="020B0604020202020204" pitchFamily="34" charset="0"/>
                <a:ea typeface="Open Sans" panose="020B0604020202020204" charset="0"/>
                <a:cs typeface="Arial" panose="020B0604020202020204" pitchFamily="34" charset="0"/>
              </a:rPr>
              <a:t>thích hợp</a:t>
            </a:r>
            <a:r>
              <a:rPr lang="vi-VN" altLang="en-US" sz="3800" smtClean="0">
                <a:solidFill>
                  <a:srgbClr val="000000"/>
                </a:solidFill>
                <a:latin typeface="Arial" panose="020B0604020202020204" pitchFamily="34" charset="0"/>
                <a:ea typeface="Open Sans" panose="020B0604020202020204" charset="0"/>
                <a:cs typeface="Arial" panose="020B0604020202020204" pitchFamily="34" charset="0"/>
              </a:rPr>
              <a:t> </a:t>
            </a:r>
            <a:r>
              <a:rPr lang="vi-VN" altLang="en-US" sz="3800">
                <a:solidFill>
                  <a:srgbClr val="000000"/>
                </a:solidFill>
                <a:ea typeface="Open Sans" panose="020B0604020202020204" charset="0"/>
              </a:rPr>
              <a:t>cho </a:t>
            </a:r>
            <a:r>
              <a:rPr lang="vi-VN" altLang="en-US" sz="3800" smtClean="0">
                <a:solidFill>
                  <a:srgbClr val="000000"/>
                </a:solidFill>
                <a:ea typeface="Open Sans" panose="020B0604020202020204" charset="0"/>
              </a:rPr>
              <a:t>ẩn</a:t>
            </a:r>
            <a:r>
              <a:rPr lang="en-US" altLang="en-US" sz="3800">
                <a:solidFill>
                  <a:srgbClr val="000000"/>
                </a:solidFill>
                <a:ea typeface="Open Sans" panose="020B0604020202020204" charset="0"/>
              </a:rPr>
              <a:t> </a:t>
            </a:r>
            <a:r>
              <a:rPr lang="en-US" altLang="en-US" sz="3800" smtClean="0">
                <a:solidFill>
                  <a:srgbClr val="000000"/>
                </a:solidFill>
                <a:latin typeface="Arial" panose="020B0604020202020204" pitchFamily="34" charset="0"/>
                <a:ea typeface="Open Sans" panose="020B0604020202020204" charset="0"/>
                <a:cs typeface="Arial" panose="020B0604020202020204" pitchFamily="34" charset="0"/>
              </a:rPr>
              <a:t>số</a:t>
            </a:r>
          </a:p>
          <a:p>
            <a:pPr marL="571500" lvl="0" indent="-571500" algn="just">
              <a:lnSpc>
                <a:spcPct val="150000"/>
              </a:lnSpc>
              <a:buFontTx/>
              <a:buChar char="-"/>
            </a:pPr>
            <a:r>
              <a:rPr lang="vi-VN" altLang="en-US" sz="3800" smtClean="0">
                <a:solidFill>
                  <a:srgbClr val="000000"/>
                </a:solidFill>
                <a:ea typeface="Open Sans" panose="020B0604020202020204" charset="0"/>
              </a:rPr>
              <a:t>Biểu </a:t>
            </a:r>
            <a:r>
              <a:rPr lang="vi-VN" altLang="en-US" sz="3800">
                <a:solidFill>
                  <a:srgbClr val="000000"/>
                </a:solidFill>
                <a:ea typeface="Open Sans" panose="020B0604020202020204" charset="0"/>
              </a:rPr>
              <a:t>diễn đại lượng chưa </a:t>
            </a:r>
            <a:r>
              <a:rPr lang="vi-VN" altLang="en-US" sz="3800">
                <a:solidFill>
                  <a:srgbClr val="000000"/>
                </a:solidFill>
                <a:ea typeface="Open Sans" panose="020B0604020202020204" charset="0"/>
              </a:rPr>
              <a:t>biết </a:t>
            </a:r>
            <a:r>
              <a:rPr lang="en-US" altLang="en-US" sz="3800" smtClean="0">
                <a:solidFill>
                  <a:srgbClr val="000000"/>
                </a:solidFill>
                <a:latin typeface="Arial" panose="020B0604020202020204" pitchFamily="34" charset="0"/>
                <a:ea typeface="Open Sans" panose="020B0604020202020204" charset="0"/>
                <a:cs typeface="Arial" panose="020B0604020202020204" pitchFamily="34" charset="0"/>
              </a:rPr>
              <a:t>theo</a:t>
            </a:r>
            <a:r>
              <a:rPr lang="vi-VN" altLang="en-US" sz="3800" smtClean="0">
                <a:solidFill>
                  <a:srgbClr val="000000"/>
                </a:solidFill>
                <a:ea typeface="Open Sans" panose="020B0604020202020204" charset="0"/>
              </a:rPr>
              <a:t> </a:t>
            </a:r>
            <a:r>
              <a:rPr lang="vi-VN" altLang="en-US" sz="3800">
                <a:solidFill>
                  <a:srgbClr val="000000"/>
                </a:solidFill>
                <a:ea typeface="Open Sans" panose="020B0604020202020204" charset="0"/>
              </a:rPr>
              <a:t>ẩn </a:t>
            </a:r>
            <a:r>
              <a:rPr lang="vi-VN" altLang="en-US" sz="3800" smtClean="0">
                <a:solidFill>
                  <a:srgbClr val="000000"/>
                </a:solidFill>
                <a:ea typeface="Open Sans" panose="020B0604020202020204" charset="0"/>
              </a:rPr>
              <a:t>và</a:t>
            </a:r>
            <a:r>
              <a:rPr lang="en-US" altLang="en-US" sz="3800" smtClean="0">
                <a:solidFill>
                  <a:srgbClr val="000000"/>
                </a:solidFill>
                <a:ea typeface="Open Sans" panose="020B0604020202020204" charset="0"/>
              </a:rPr>
              <a:t> </a:t>
            </a:r>
            <a:r>
              <a:rPr lang="en-US" altLang="en-US" sz="3800" smtClean="0">
                <a:solidFill>
                  <a:srgbClr val="000000"/>
                </a:solidFill>
                <a:latin typeface="Arial" panose="020B0604020202020204" pitchFamily="34" charset="0"/>
                <a:ea typeface="Open Sans" panose="020B0604020202020204" charset="0"/>
                <a:cs typeface="Arial" panose="020B0604020202020204" pitchFamily="34" charset="0"/>
              </a:rPr>
              <a:t>các</a:t>
            </a:r>
            <a:r>
              <a:rPr lang="vi-VN" altLang="en-US" sz="3800" smtClean="0">
                <a:solidFill>
                  <a:srgbClr val="000000"/>
                </a:solidFill>
                <a:ea typeface="Open Sans" panose="020B0604020202020204" charset="0"/>
              </a:rPr>
              <a:t> </a:t>
            </a:r>
            <a:r>
              <a:rPr lang="vi-VN" altLang="en-US" sz="3800">
                <a:solidFill>
                  <a:srgbClr val="000000"/>
                </a:solidFill>
                <a:ea typeface="Open Sans" panose="020B0604020202020204" charset="0"/>
              </a:rPr>
              <a:t>đại lượng </a:t>
            </a:r>
            <a:r>
              <a:rPr lang="vi-VN" altLang="en-US" sz="3800">
                <a:solidFill>
                  <a:srgbClr val="000000"/>
                </a:solidFill>
                <a:ea typeface="Open Sans" panose="020B0604020202020204" charset="0"/>
              </a:rPr>
              <a:t>đã </a:t>
            </a:r>
            <a:r>
              <a:rPr lang="vi-VN" altLang="en-US" sz="3800" smtClean="0">
                <a:solidFill>
                  <a:srgbClr val="000000"/>
                </a:solidFill>
                <a:ea typeface="Open Sans" panose="020B0604020202020204" charset="0"/>
              </a:rPr>
              <a:t>biết</a:t>
            </a:r>
            <a:endParaRPr lang="en-US" altLang="en-US" sz="3800" smtClean="0">
              <a:solidFill>
                <a:srgbClr val="000000"/>
              </a:solidFill>
              <a:ea typeface="Open Sans" panose="020B0604020202020204" charset="0"/>
            </a:endParaRPr>
          </a:p>
          <a:p>
            <a:pPr marL="571500" lvl="0" indent="-571500" algn="just">
              <a:lnSpc>
                <a:spcPct val="150000"/>
              </a:lnSpc>
              <a:buFontTx/>
              <a:buChar char="-"/>
            </a:pPr>
            <a:r>
              <a:rPr lang="vi-VN" altLang="en-US" sz="3800" smtClean="0">
                <a:solidFill>
                  <a:srgbClr val="000000"/>
                </a:solidFill>
                <a:ea typeface="Open Sans" panose="020B0604020202020204" charset="0"/>
              </a:rPr>
              <a:t>Lập </a:t>
            </a:r>
            <a:r>
              <a:rPr lang="vi-VN" altLang="en-US" sz="3800">
                <a:solidFill>
                  <a:srgbClr val="000000"/>
                </a:solidFill>
                <a:ea typeface="Open Sans" panose="020B0604020202020204" charset="0"/>
              </a:rPr>
              <a:t>phương trình biểu thị mối quan hệ giữa các </a:t>
            </a:r>
            <a:r>
              <a:rPr lang="vi-VN" altLang="en-US" sz="3800">
                <a:solidFill>
                  <a:srgbClr val="000000"/>
                </a:solidFill>
                <a:ea typeface="Open Sans" panose="020B0604020202020204" charset="0"/>
              </a:rPr>
              <a:t>đại </a:t>
            </a:r>
            <a:r>
              <a:rPr lang="vi-VN" altLang="en-US" sz="3800" smtClean="0">
                <a:solidFill>
                  <a:srgbClr val="000000"/>
                </a:solidFill>
                <a:ea typeface="Open Sans" panose="020B0604020202020204" charset="0"/>
              </a:rPr>
              <a:t>lượng</a:t>
            </a:r>
            <a:endParaRPr lang="vi-VN" altLang="en-US" sz="3800">
              <a:solidFill>
                <a:srgbClr val="000000"/>
              </a:solidFill>
              <a:ea typeface="Open Sans" panose="020B0604020202020204" charset="0"/>
            </a:endParaRPr>
          </a:p>
          <a:p>
            <a:pPr marL="571500" lvl="0" indent="-571500" algn="just">
              <a:lnSpc>
                <a:spcPct val="150000"/>
              </a:lnSpc>
              <a:buFont typeface="Wingdings" panose="05000000000000000000" pitchFamily="2" charset="2"/>
              <a:buChar char="q"/>
            </a:pPr>
            <a:r>
              <a:rPr lang="vi-VN" altLang="en-US" sz="3800" b="1">
                <a:solidFill>
                  <a:schemeClr val="tx2"/>
                </a:solidFill>
                <a:ea typeface="Open Sans" panose="020B0604020202020204" charset="0"/>
              </a:rPr>
              <a:t>Bước 2: </a:t>
            </a:r>
            <a:r>
              <a:rPr lang="vi-VN" altLang="en-US" sz="3800">
                <a:solidFill>
                  <a:srgbClr val="000000"/>
                </a:solidFill>
                <a:ea typeface="Open Sans" panose="020B0604020202020204" charset="0"/>
              </a:rPr>
              <a:t>Giải </a:t>
            </a:r>
            <a:r>
              <a:rPr lang="vi-VN" altLang="en-US" sz="3800">
                <a:solidFill>
                  <a:srgbClr val="000000"/>
                </a:solidFill>
                <a:ea typeface="Open Sans" panose="020B0604020202020204" charset="0"/>
              </a:rPr>
              <a:t>phương </a:t>
            </a:r>
            <a:r>
              <a:rPr lang="vi-VN" altLang="en-US" sz="3800" smtClean="0">
                <a:solidFill>
                  <a:srgbClr val="000000"/>
                </a:solidFill>
                <a:ea typeface="Open Sans" panose="020B0604020202020204" charset="0"/>
              </a:rPr>
              <a:t>trình</a:t>
            </a:r>
            <a:endParaRPr lang="vi-VN" altLang="en-US" sz="3800">
              <a:solidFill>
                <a:srgbClr val="000000"/>
              </a:solidFill>
              <a:ea typeface="Open Sans" panose="020B0604020202020204" charset="0"/>
            </a:endParaRPr>
          </a:p>
          <a:p>
            <a:pPr marL="571500" lvl="0" indent="-571500" algn="just">
              <a:lnSpc>
                <a:spcPct val="150000"/>
              </a:lnSpc>
              <a:buFont typeface="Wingdings" panose="05000000000000000000" pitchFamily="2" charset="2"/>
              <a:buChar char="q"/>
            </a:pPr>
            <a:r>
              <a:rPr lang="vi-VN" altLang="en-US" sz="3800" b="1">
                <a:solidFill>
                  <a:schemeClr val="tx2"/>
                </a:solidFill>
                <a:ea typeface="Open Sans" panose="020B0604020202020204" charset="0"/>
              </a:rPr>
              <a:t>Bước 3: </a:t>
            </a:r>
            <a:r>
              <a:rPr lang="vi-VN" altLang="en-US" sz="3800">
                <a:solidFill>
                  <a:srgbClr val="000000"/>
                </a:solidFill>
                <a:ea typeface="Open Sans" panose="020B0604020202020204" charset="0"/>
              </a:rPr>
              <a:t>Kết </a:t>
            </a:r>
            <a:r>
              <a:rPr lang="vi-VN" altLang="en-US" sz="3800" smtClean="0">
                <a:solidFill>
                  <a:srgbClr val="000000"/>
                </a:solidFill>
                <a:ea typeface="Open Sans" panose="020B0604020202020204" charset="0"/>
              </a:rPr>
              <a:t>luận</a:t>
            </a:r>
            <a:endParaRPr lang="vi-VN" altLang="en-US" sz="3800">
              <a:solidFill>
                <a:srgbClr val="000000"/>
              </a:solidFill>
              <a:ea typeface="Open Sans" panose="020B0604020202020204" charset="0"/>
            </a:endParaRPr>
          </a:p>
          <a:p>
            <a:pPr marL="571500" lvl="0" indent="-571500" algn="just">
              <a:lnSpc>
                <a:spcPct val="150000"/>
              </a:lnSpc>
              <a:buFontTx/>
              <a:buChar char="-"/>
            </a:pPr>
            <a:r>
              <a:rPr lang="vi-VN" altLang="en-US" sz="3800" smtClean="0">
                <a:solidFill>
                  <a:srgbClr val="000000"/>
                </a:solidFill>
                <a:ea typeface="Open Sans" panose="020B0604020202020204" charset="0"/>
              </a:rPr>
              <a:t>Kiểm </a:t>
            </a:r>
            <a:r>
              <a:rPr lang="vi-VN" altLang="en-US" sz="3800">
                <a:solidFill>
                  <a:srgbClr val="000000"/>
                </a:solidFill>
                <a:ea typeface="Open Sans" panose="020B0604020202020204" charset="0"/>
              </a:rPr>
              <a:t>tra xem trong các nghiệm của phương trình, nghiệm nào thỏa mãn, nghiệm nào không thỏa mãn điều kiện </a:t>
            </a:r>
            <a:r>
              <a:rPr lang="vi-VN" altLang="en-US" sz="3800">
                <a:solidFill>
                  <a:srgbClr val="000000"/>
                </a:solidFill>
                <a:ea typeface="Open Sans" panose="020B0604020202020204" charset="0"/>
              </a:rPr>
              <a:t>của </a:t>
            </a:r>
            <a:r>
              <a:rPr lang="vi-VN" altLang="en-US" sz="3800" smtClean="0">
                <a:solidFill>
                  <a:srgbClr val="000000"/>
                </a:solidFill>
                <a:ea typeface="Open Sans" panose="020B0604020202020204" charset="0"/>
              </a:rPr>
              <a:t>ẩn</a:t>
            </a:r>
            <a:endParaRPr lang="en-US" altLang="en-US" sz="3800">
              <a:solidFill>
                <a:srgbClr val="000000"/>
              </a:solidFill>
              <a:ea typeface="Open Sans" panose="020B0604020202020204" charset="0"/>
            </a:endParaRPr>
          </a:p>
          <a:p>
            <a:pPr marL="571500" lvl="0" indent="-571500" algn="just">
              <a:lnSpc>
                <a:spcPct val="150000"/>
              </a:lnSpc>
              <a:buFontTx/>
              <a:buChar char="-"/>
            </a:pPr>
            <a:r>
              <a:rPr lang="vi-VN" altLang="en-US" sz="3800" smtClean="0">
                <a:solidFill>
                  <a:srgbClr val="000000"/>
                </a:solidFill>
                <a:ea typeface="Open Sans" panose="020B0604020202020204" charset="0"/>
              </a:rPr>
              <a:t>Đưa </a:t>
            </a:r>
            <a:r>
              <a:rPr lang="vi-VN" altLang="en-US" sz="3800">
                <a:solidFill>
                  <a:srgbClr val="000000"/>
                </a:solidFill>
                <a:ea typeface="Open Sans" panose="020B0604020202020204" charset="0"/>
              </a:rPr>
              <a:t>ra câu trả lời cho bài toán.</a:t>
            </a:r>
            <a:endParaRPr lang="vi-VN" altLang="en-US" sz="3800">
              <a:solidFill>
                <a:srgbClr val="000000"/>
              </a:solidFill>
              <a:ea typeface="Open Sans" panose="020B0604020202020204" charset="0"/>
            </a:endParaRPr>
          </a:p>
        </p:txBody>
      </p:sp>
      <p:pic>
        <p:nvPicPr>
          <p:cNvPr id="7" name="Picture 6"/>
          <p:cNvPicPr>
            <a:picLocks noChangeAspect="1"/>
          </p:cNvPicPr>
          <p:nvPr/>
        </p:nvPicPr>
        <p:blipFill>
          <a:blip r:embed="rId6"/>
          <a:stretch>
            <a:fillRect/>
          </a:stretch>
        </p:blipFill>
        <p:spPr>
          <a:xfrm>
            <a:off x="16213090" y="7993430"/>
            <a:ext cx="2000120" cy="19341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609600" y="495300"/>
            <a:ext cx="17068800" cy="92202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1648710" y="925418"/>
            <a:ext cx="14973914" cy="2776273"/>
            <a:chOff x="505323" y="701635"/>
            <a:chExt cx="14973914" cy="2776273"/>
          </a:xfrm>
        </p:grpSpPr>
        <p:sp>
          <p:nvSpPr>
            <p:cNvPr id="12" name="Rounded Rectangle 11"/>
            <p:cNvSpPr/>
            <p:nvPr/>
          </p:nvSpPr>
          <p:spPr>
            <a:xfrm>
              <a:off x="533401" y="753021"/>
              <a:ext cx="2209799" cy="91789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a:t>
              </a:r>
              <a:r>
                <a:rPr lang="en-US" sz="3800" b="1" smtClean="0">
                  <a:latin typeface="Arial" panose="020B0604020202020204" pitchFamily="34" charset="0"/>
                  <a:cs typeface="Arial" panose="020B0604020202020204" pitchFamily="34" charset="0"/>
                </a:rPr>
                <a:t>2</a:t>
              </a:r>
              <a:endParaRPr lang="en-US" sz="3800" b="1">
                <a:latin typeface="Arial" panose="020B0604020202020204" pitchFamily="34" charset="0"/>
                <a:cs typeface="Arial" panose="020B0604020202020204" pitchFamily="34" charset="0"/>
              </a:endParaRPr>
            </a:p>
          </p:txBody>
        </p:sp>
        <p:sp>
          <p:nvSpPr>
            <p:cNvPr id="13" name="Rectangle 12"/>
            <p:cNvSpPr/>
            <p:nvPr/>
          </p:nvSpPr>
          <p:spPr>
            <a:xfrm>
              <a:off x="505323" y="701635"/>
              <a:ext cx="14973914" cy="2776273"/>
            </a:xfrm>
            <a:prstGeom prst="rect">
              <a:avLst/>
            </a:prstGeom>
          </p:spPr>
          <p:txBody>
            <a:bodyPr wrap="square">
              <a:spAutoFit/>
            </a:bodyPr>
            <a:lstStyle/>
            <a:p>
              <a:pPr algn="just">
                <a:lnSpc>
                  <a:spcPct val="160000"/>
                </a:lnSpc>
              </a:pPr>
              <a:r>
                <a:rPr lang="en-US" sz="3800" smtClean="0"/>
                <a:t>                     </a:t>
              </a:r>
              <a:r>
                <a:rPr lang="vi-VN" sz="3800" smtClean="0"/>
                <a:t>Năm </a:t>
              </a:r>
              <a:r>
                <a:rPr lang="vi-VN" sz="3800"/>
                <a:t>nay, tuổi của anh gấp ba lần tuổi của em. </a:t>
              </a:r>
              <a:r>
                <a:rPr lang="vi-VN" sz="3800"/>
                <a:t>Sau </a:t>
              </a:r>
              <a:r>
                <a:rPr lang="vi-VN" sz="3800" smtClean="0"/>
                <a:t>6 </a:t>
              </a:r>
              <a:r>
                <a:rPr lang="vi-VN" sz="3800"/>
                <a:t>năm nữa, tuổi của anh chỉ gấp đôi tuổi của em. Hỏi năm nay tuổi của anh và tuổi của em là bao nhiêu?</a:t>
              </a:r>
              <a:endParaRPr lang="vi-VN" sz="3800"/>
            </a:p>
          </p:txBody>
        </p:sp>
      </p:grpSp>
      <p:grpSp>
        <p:nvGrpSpPr>
          <p:cNvPr id="21" name="Group 20"/>
          <p:cNvGrpSpPr/>
          <p:nvPr/>
        </p:nvGrpSpPr>
        <p:grpSpPr>
          <a:xfrm>
            <a:off x="8258035" y="3822822"/>
            <a:ext cx="1771930" cy="1115818"/>
            <a:chOff x="1121064" y="791170"/>
            <a:chExt cx="1625322" cy="1115818"/>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064" y="791170"/>
              <a:ext cx="1625322" cy="1115818"/>
            </a:xfrm>
            <a:prstGeom prst="rect">
              <a:avLst/>
            </a:prstGeom>
          </p:spPr>
        </p:pic>
        <p:sp>
          <p:nvSpPr>
            <p:cNvPr id="23" name="TextBox 22"/>
            <p:cNvSpPr txBox="1"/>
            <p:nvPr/>
          </p:nvSpPr>
          <p:spPr>
            <a:xfrm>
              <a:off x="1222092" y="912990"/>
              <a:ext cx="141979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1676788" y="5223307"/>
                <a:ext cx="14575119" cy="4139595"/>
              </a:xfrm>
              <a:prstGeom prst="rect">
                <a:avLst/>
              </a:prstGeom>
            </p:spPr>
            <p:txBody>
              <a:bodyPr wrap="square">
                <a:spAutoFit/>
              </a:bodyPr>
              <a:lstStyle/>
              <a:p>
                <a:pPr algn="just">
                  <a:lnSpc>
                    <a:spcPct val="150000"/>
                  </a:lnSpc>
                  <a:spcBef>
                    <a:spcPts val="600"/>
                  </a:spcBef>
                  <a:spcAft>
                    <a:spcPts val="600"/>
                  </a:spcAft>
                </a:pPr>
                <a:r>
                  <a:rPr lang="vi-VN" sz="3800" smtClean="0"/>
                  <a:t>Gọi tuổi của em hiện nay là </a:t>
                </a:r>
                <a14:m>
                  <m:oMath xmlns:m="http://schemas.openxmlformats.org/officeDocument/2006/math">
                    <m:r>
                      <a:rPr lang="vi-VN" sz="3800" i="1" smtClean="0">
                        <a:latin typeface="Cambria Math" panose="02040503050406030204" pitchFamily="18" charset="0"/>
                      </a:rPr>
                      <m:t>𝑥</m:t>
                    </m:r>
                  </m:oMath>
                </a14:m>
                <a:r>
                  <a:rPr lang="vi-VN" sz="3800"/>
                  <a:t>, điều kiện: </a:t>
                </a:r>
                <a14:m>
                  <m:oMath xmlns:m="http://schemas.openxmlformats.org/officeDocument/2006/math">
                    <m:r>
                      <a:rPr lang="vi-VN" sz="3800" i="1" smtClean="0">
                        <a:latin typeface="Cambria Math" panose="02040503050406030204" pitchFamily="18" charset="0"/>
                      </a:rPr>
                      <m:t>𝑥</m:t>
                    </m:r>
                    <m:r>
                      <a:rPr lang="en-US" sz="3800" b="0" i="1" smtClean="0">
                        <a:latin typeface="Cambria Math" panose="02040503050406030204" pitchFamily="18" charset="0"/>
                      </a:rPr>
                      <m:t> </m:t>
                    </m:r>
                    <m:r>
                      <a:rPr lang="vi-VN" sz="3800" i="1" smtClean="0">
                        <a:latin typeface="Cambria Math" panose="02040503050406030204" pitchFamily="18" charset="0"/>
                        <a:ea typeface="Cambria Math" panose="02040503050406030204" pitchFamily="18" charset="0"/>
                      </a:rPr>
                      <m:t>𝜖</m:t>
                    </m:r>
                    <m:r>
                      <a:rPr lang="vi-VN" sz="3800" i="1" smtClean="0">
                        <a:latin typeface="Cambria Math" panose="02040503050406030204" pitchFamily="18" charset="0"/>
                      </a:rPr>
                      <m:t> </m:t>
                    </m:r>
                    <m:sSup>
                      <m:sSupPr>
                        <m:ctrlPr>
                          <a:rPr lang="vi-VN" sz="3800" i="1" smtClean="0">
                            <a:latin typeface="Cambria Math" panose="02040503050406030204" pitchFamily="18" charset="0"/>
                          </a:rPr>
                        </m:ctrlPr>
                      </m:sSupPr>
                      <m:e>
                        <m:r>
                          <a:rPr lang="en-US" sz="3800" b="0" i="1" smtClean="0">
                            <a:latin typeface="Cambria Math" panose="02040503050406030204" pitchFamily="18" charset="0"/>
                          </a:rPr>
                          <m:t>𝑁</m:t>
                        </m:r>
                      </m:e>
                      <m:sup>
                        <m:r>
                          <a:rPr lang="en-US" sz="3800" b="0" i="1" smtClean="0">
                            <a:latin typeface="Cambria Math" panose="02040503050406030204" pitchFamily="18" charset="0"/>
                          </a:rPr>
                          <m:t>∗</m:t>
                        </m:r>
                      </m:sup>
                    </m:sSup>
                  </m:oMath>
                </a14:m>
                <a:r>
                  <a:rPr lang="vi-VN" sz="3800"/>
                  <a:t>.</a:t>
                </a:r>
              </a:p>
              <a:p>
                <a:pPr algn="just">
                  <a:lnSpc>
                    <a:spcPct val="150000"/>
                  </a:lnSpc>
                  <a:spcBef>
                    <a:spcPts val="600"/>
                  </a:spcBef>
                  <a:spcAft>
                    <a:spcPts val="600"/>
                  </a:spcAft>
                </a:pPr>
                <a:r>
                  <a:rPr lang="vi-VN" sz="3800"/>
                  <a:t>Khi đó, tuổi của anh hiện nay là </a:t>
                </a:r>
                <a14:m>
                  <m:oMath xmlns:m="http://schemas.openxmlformats.org/officeDocument/2006/math">
                    <m:r>
                      <a:rPr lang="vi-VN" sz="3800" i="1" smtClean="0">
                        <a:latin typeface="Cambria Math" panose="02040503050406030204" pitchFamily="18" charset="0"/>
                      </a:rPr>
                      <m:t>3</m:t>
                    </m:r>
                    <m:r>
                      <a:rPr lang="vi-VN" sz="3800" i="1" smtClean="0">
                        <a:latin typeface="Cambria Math" panose="02040503050406030204" pitchFamily="18" charset="0"/>
                      </a:rPr>
                      <m:t>𝑥</m:t>
                    </m:r>
                  </m:oMath>
                </a14:m>
                <a:r>
                  <a:rPr lang="vi-VN" sz="3800"/>
                  <a:t>.</a:t>
                </a:r>
              </a:p>
              <a:p>
                <a:pPr algn="just">
                  <a:lnSpc>
                    <a:spcPct val="150000"/>
                  </a:lnSpc>
                  <a:spcBef>
                    <a:spcPts val="600"/>
                  </a:spcBef>
                  <a:spcAft>
                    <a:spcPts val="600"/>
                  </a:spcAft>
                </a:pPr>
                <a:r>
                  <a:rPr lang="vi-VN" sz="3800"/>
                  <a:t>Sau 6 năm nữa, tuổi của em là </a:t>
                </a:r>
                <a14:m>
                  <m:oMath xmlns:m="http://schemas.openxmlformats.org/officeDocument/2006/math">
                    <m:r>
                      <a:rPr lang="vi-VN" sz="3800" i="1" smtClean="0">
                        <a:latin typeface="Cambria Math" panose="02040503050406030204" pitchFamily="18" charset="0"/>
                      </a:rPr>
                      <m:t>𝑥</m:t>
                    </m:r>
                    <m:r>
                      <a:rPr lang="vi-VN" sz="3800" i="1" smtClean="0">
                        <a:latin typeface="Cambria Math" panose="02040503050406030204" pitchFamily="18" charset="0"/>
                      </a:rPr>
                      <m:t>+6</m:t>
                    </m:r>
                  </m:oMath>
                </a14:m>
                <a:r>
                  <a:rPr lang="vi-VN" sz="3800"/>
                  <a:t> và tuổi của anh là </a:t>
                </a:r>
                <a14:m>
                  <m:oMath xmlns:m="http://schemas.openxmlformats.org/officeDocument/2006/math">
                    <m:r>
                      <a:rPr lang="vi-VN" sz="3800" i="1" smtClean="0">
                        <a:latin typeface="Cambria Math" panose="02040503050406030204" pitchFamily="18" charset="0"/>
                      </a:rPr>
                      <m:t>3</m:t>
                    </m:r>
                    <m:r>
                      <a:rPr lang="vi-VN" sz="3800" i="1" smtClean="0">
                        <a:latin typeface="Cambria Math" panose="02040503050406030204" pitchFamily="18" charset="0"/>
                      </a:rPr>
                      <m:t>𝑥</m:t>
                    </m:r>
                    <m:r>
                      <a:rPr lang="vi-VN" sz="3800" i="1" smtClean="0">
                        <a:latin typeface="Cambria Math" panose="02040503050406030204" pitchFamily="18" charset="0"/>
                      </a:rPr>
                      <m:t>+6</m:t>
                    </m:r>
                  </m:oMath>
                </a14:m>
                <a:r>
                  <a:rPr lang="vi-VN" sz="3800"/>
                  <a:t>.</a:t>
                </a:r>
              </a:p>
              <a:p>
                <a:pPr algn="just">
                  <a:lnSpc>
                    <a:spcPct val="150000"/>
                  </a:lnSpc>
                  <a:spcBef>
                    <a:spcPts val="600"/>
                  </a:spcBef>
                  <a:spcAft>
                    <a:spcPts val="600"/>
                  </a:spcAft>
                </a:pPr>
                <a:r>
                  <a:rPr lang="vi-VN" sz="3800"/>
                  <a:t>Theo giả thiết, ta có phương trình: </a:t>
                </a:r>
                <a14:m>
                  <m:oMath xmlns:m="http://schemas.openxmlformats.org/officeDocument/2006/math">
                    <m:r>
                      <a:rPr lang="vi-VN" sz="3800" i="1" smtClean="0">
                        <a:latin typeface="Cambria Math" panose="02040503050406030204" pitchFamily="18" charset="0"/>
                      </a:rPr>
                      <m:t>3</m:t>
                    </m:r>
                    <m:r>
                      <a:rPr lang="vi-VN" sz="3800" i="1" smtClean="0">
                        <a:latin typeface="Cambria Math" panose="02040503050406030204" pitchFamily="18" charset="0"/>
                      </a:rPr>
                      <m:t>𝑥</m:t>
                    </m:r>
                    <m:r>
                      <a:rPr lang="vi-VN" sz="3800" i="1" smtClean="0">
                        <a:latin typeface="Cambria Math" panose="02040503050406030204" pitchFamily="18" charset="0"/>
                      </a:rPr>
                      <m:t>+6=2(</m:t>
                    </m:r>
                    <m:r>
                      <a:rPr lang="vi-VN" sz="3800" i="1" smtClean="0">
                        <a:latin typeface="Cambria Math" panose="02040503050406030204" pitchFamily="18" charset="0"/>
                      </a:rPr>
                      <m:t>𝑥</m:t>
                    </m:r>
                    <m:r>
                      <a:rPr lang="vi-VN" sz="3800" i="1" smtClean="0">
                        <a:latin typeface="Cambria Math" panose="02040503050406030204" pitchFamily="18" charset="0"/>
                      </a:rPr>
                      <m:t>+6).</m:t>
                    </m:r>
                  </m:oMath>
                </a14:m>
                <a:endParaRPr lang="vi-VN" sz="3800"/>
              </a:p>
            </p:txBody>
          </p:sp>
        </mc:Choice>
        <mc:Fallback>
          <p:sp>
            <p:nvSpPr>
              <p:cNvPr id="2" name="Rectangle 1"/>
              <p:cNvSpPr>
                <a:spLocks noRot="1" noChangeAspect="1" noMove="1" noResize="1" noEditPoints="1" noAdjustHandles="1" noChangeArrowheads="1" noChangeShapeType="1" noTextEdit="1"/>
              </p:cNvSpPr>
              <p:nvPr/>
            </p:nvSpPr>
            <p:spPr>
              <a:xfrm>
                <a:off x="1676788" y="5223307"/>
                <a:ext cx="14575119" cy="4139595"/>
              </a:xfrm>
              <a:prstGeom prst="rect">
                <a:avLst/>
              </a:prstGeom>
              <a:blipFill>
                <a:blip r:embed="rId4"/>
                <a:stretch>
                  <a:fillRect l="-1380" b="-442"/>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rot="1093949">
            <a:off x="243594" y="3650965"/>
            <a:ext cx="1462859" cy="1791875"/>
          </a:xfrm>
          <a:prstGeom prst="rect">
            <a:avLst/>
          </a:prstGeom>
        </p:spPr>
      </p:pic>
      <p:pic>
        <p:nvPicPr>
          <p:cNvPr id="19" name="Picture 18"/>
          <p:cNvPicPr>
            <a:picLocks noChangeAspect="1"/>
          </p:cNvPicPr>
          <p:nvPr/>
        </p:nvPicPr>
        <p:blipFill>
          <a:blip r:embed="rId6"/>
          <a:stretch>
            <a:fillRect/>
          </a:stretch>
        </p:blipFill>
        <p:spPr>
          <a:xfrm>
            <a:off x="16448539" y="8776823"/>
            <a:ext cx="1445160" cy="1136926"/>
          </a:xfrm>
          <a:prstGeom prst="rect">
            <a:avLst/>
          </a:prstGeom>
        </p:spPr>
      </p:pic>
    </p:spTree>
    <p:extLst>
      <p:ext uri="{BB962C8B-B14F-4D97-AF65-F5344CB8AC3E}">
        <p14:creationId xmlns:p14="http://schemas.microsoft.com/office/powerpoint/2010/main" val="62278267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609600" y="495300"/>
            <a:ext cx="17068800" cy="92202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0"/>
          <p:cNvGrpSpPr/>
          <p:nvPr/>
        </p:nvGrpSpPr>
        <p:grpSpPr>
          <a:xfrm>
            <a:off x="8317010" y="900402"/>
            <a:ext cx="1771930" cy="1115818"/>
            <a:chOff x="1121064" y="791170"/>
            <a:chExt cx="1625322" cy="1115818"/>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064" y="791170"/>
              <a:ext cx="1625322" cy="1115818"/>
            </a:xfrm>
            <a:prstGeom prst="rect">
              <a:avLst/>
            </a:prstGeom>
          </p:spPr>
        </p:pic>
        <p:sp>
          <p:nvSpPr>
            <p:cNvPr id="23" name="TextBox 22"/>
            <p:cNvSpPr txBox="1"/>
            <p:nvPr/>
          </p:nvSpPr>
          <p:spPr>
            <a:xfrm>
              <a:off x="1222092" y="976785"/>
              <a:ext cx="141979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1881441" y="2247900"/>
                <a:ext cx="14958759" cy="7078861"/>
              </a:xfrm>
              <a:prstGeom prst="rect">
                <a:avLst/>
              </a:prstGeom>
            </p:spPr>
            <p:txBody>
              <a:bodyPr wrap="square">
                <a:spAutoFit/>
              </a:bodyPr>
              <a:lstStyle/>
              <a:p>
                <a:pPr lvl="0" algn="just">
                  <a:lnSpc>
                    <a:spcPct val="150000"/>
                  </a:lnSpc>
                  <a:spcBef>
                    <a:spcPts val="600"/>
                  </a:spcBef>
                  <a:spcAft>
                    <a:spcPts val="600"/>
                  </a:spcAft>
                </a:pPr>
                <a:r>
                  <a:rPr lang="vi-VN" sz="3800" smtClean="0">
                    <a:solidFill>
                      <a:prstClr val="black"/>
                    </a:solidFill>
                  </a:rPr>
                  <a:t>Giải </a:t>
                </a:r>
                <a:r>
                  <a:rPr lang="vi-VN" sz="3800">
                    <a:solidFill>
                      <a:prstClr val="black"/>
                    </a:solidFill>
                  </a:rPr>
                  <a:t>phương </a:t>
                </a:r>
                <a:r>
                  <a:rPr lang="vi-VN" sz="3800" smtClean="0">
                    <a:solidFill>
                      <a:prstClr val="black"/>
                    </a:solidFill>
                  </a:rPr>
                  <a:t>trình:</a:t>
                </a:r>
                <a:r>
                  <a:rPr lang="en-US" sz="3800" smtClean="0">
                    <a:solidFill>
                      <a:prstClr val="black"/>
                    </a:solidFill>
                  </a:rPr>
                  <a:t>           </a:t>
                </a:r>
              </a:p>
              <a:p>
                <a:pPr lvl="0" algn="ctr">
                  <a:lnSpc>
                    <a:spcPct val="150000"/>
                  </a:lnSpc>
                  <a:spcBef>
                    <a:spcPts val="600"/>
                  </a:spcBef>
                  <a:spcAft>
                    <a:spcPts val="600"/>
                  </a:spcAft>
                </a:pPr>
                <a:r>
                  <a:rPr lang="en-US" sz="3800" smtClean="0">
                    <a:solidFill>
                      <a:prstClr val="black"/>
                    </a:solidFill>
                  </a:rPr>
                  <a:t>  </a:t>
                </a:r>
                <a14:m>
                  <m:oMath xmlns:m="http://schemas.openxmlformats.org/officeDocument/2006/math">
                    <m:r>
                      <a:rPr lang="vi-VN" sz="3800" i="1" smtClean="0">
                        <a:solidFill>
                          <a:prstClr val="black"/>
                        </a:solidFill>
                        <a:latin typeface="Cambria Math" panose="02040503050406030204" pitchFamily="18" charset="0"/>
                      </a:rPr>
                      <m:t>3</m:t>
                    </m:r>
                    <m:r>
                      <a:rPr lang="vi-VN" sz="3800" i="1" smtClean="0">
                        <a:solidFill>
                          <a:prstClr val="black"/>
                        </a:solidFill>
                        <a:latin typeface="Cambria Math" panose="02040503050406030204" pitchFamily="18" charset="0"/>
                      </a:rPr>
                      <m:t>𝑥</m:t>
                    </m:r>
                    <m:r>
                      <a:rPr lang="vi-VN" sz="3800" i="1" smtClean="0">
                        <a:solidFill>
                          <a:prstClr val="black"/>
                        </a:solidFill>
                        <a:latin typeface="Cambria Math" panose="02040503050406030204" pitchFamily="18" charset="0"/>
                      </a:rPr>
                      <m:t>+6=2(</m:t>
                    </m:r>
                    <m:r>
                      <a:rPr lang="vi-VN" sz="3800" i="1" smtClean="0">
                        <a:solidFill>
                          <a:prstClr val="black"/>
                        </a:solidFill>
                        <a:latin typeface="Cambria Math" panose="02040503050406030204" pitchFamily="18" charset="0"/>
                      </a:rPr>
                      <m:t>𝑥</m:t>
                    </m:r>
                    <m:r>
                      <a:rPr lang="vi-VN" sz="3800" i="1" smtClean="0">
                        <a:solidFill>
                          <a:prstClr val="black"/>
                        </a:solidFill>
                        <a:latin typeface="Cambria Math" panose="02040503050406030204" pitchFamily="18" charset="0"/>
                      </a:rPr>
                      <m:t>+6)</m:t>
                    </m:r>
                  </m:oMath>
                </a14:m>
                <a:endParaRPr lang="vi-VN" sz="3800">
                  <a:solidFill>
                    <a:prstClr val="black"/>
                  </a:solidFill>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3800" i="1" smtClean="0">
                          <a:solidFill>
                            <a:prstClr val="black"/>
                          </a:solidFill>
                          <a:latin typeface="Cambria Math" panose="02040503050406030204" pitchFamily="18" charset="0"/>
                        </a:rPr>
                        <m:t>3</m:t>
                      </m:r>
                      <m:r>
                        <a:rPr lang="vi-VN" sz="3800" i="1" smtClean="0">
                          <a:solidFill>
                            <a:prstClr val="black"/>
                          </a:solidFill>
                          <a:latin typeface="Cambria Math" panose="02040503050406030204" pitchFamily="18" charset="0"/>
                        </a:rPr>
                        <m:t>𝑥</m:t>
                      </m:r>
                      <m:r>
                        <a:rPr lang="vi-VN" sz="3800" i="1" smtClean="0">
                          <a:solidFill>
                            <a:prstClr val="black"/>
                          </a:solidFill>
                          <a:latin typeface="Cambria Math" panose="02040503050406030204" pitchFamily="18" charset="0"/>
                        </a:rPr>
                        <m:t>+6=2</m:t>
                      </m:r>
                      <m:r>
                        <a:rPr lang="vi-VN" sz="3800" i="1" smtClean="0">
                          <a:solidFill>
                            <a:prstClr val="black"/>
                          </a:solidFill>
                          <a:latin typeface="Cambria Math" panose="02040503050406030204" pitchFamily="18" charset="0"/>
                        </a:rPr>
                        <m:t>𝑥</m:t>
                      </m:r>
                      <m:r>
                        <a:rPr lang="vi-VN" sz="3800" i="1" smtClean="0">
                          <a:solidFill>
                            <a:prstClr val="black"/>
                          </a:solidFill>
                          <a:latin typeface="Cambria Math" panose="02040503050406030204" pitchFamily="18" charset="0"/>
                        </a:rPr>
                        <m:t>+12</m:t>
                      </m:r>
                    </m:oMath>
                  </m:oMathPara>
                </a14:m>
                <a:endParaRPr lang="en-US" sz="3800" i="1" smtClean="0">
                  <a:solidFill>
                    <a:prstClr val="black"/>
                  </a:solidFill>
                  <a:latin typeface="Cambria Math" panose="02040503050406030204" pitchFamily="18" charset="0"/>
                </a:endParaRPr>
              </a:p>
              <a:p>
                <a:pPr lvl="0" algn="just">
                  <a:lnSpc>
                    <a:spcPct val="150000"/>
                  </a:lnSpc>
                  <a:spcBef>
                    <a:spcPts val="600"/>
                  </a:spcBef>
                  <a:spcAft>
                    <a:spcPts val="600"/>
                  </a:spcAft>
                </a:pPr>
                <a:r>
                  <a:rPr lang="en-US" sz="3800" smtClean="0">
                    <a:solidFill>
                      <a:prstClr val="black"/>
                    </a:solidFill>
                  </a:rPr>
                  <a:t>					    </a:t>
                </a:r>
                <a14:m>
                  <m:oMath xmlns:m="http://schemas.openxmlformats.org/officeDocument/2006/math">
                    <m:r>
                      <a:rPr lang="en-US" sz="3800">
                        <a:solidFill>
                          <a:prstClr val="black"/>
                        </a:solidFill>
                        <a:latin typeface="Cambria Math" panose="02040503050406030204" pitchFamily="18" charset="0"/>
                      </a:rPr>
                      <m:t> </m:t>
                    </m:r>
                    <m:r>
                      <a:rPr lang="vi-VN" sz="3800" i="1" smtClean="0">
                        <a:solidFill>
                          <a:prstClr val="black"/>
                        </a:solidFill>
                        <a:latin typeface="Cambria Math" panose="02040503050406030204" pitchFamily="18" charset="0"/>
                      </a:rPr>
                      <m:t>3</m:t>
                    </m:r>
                    <m:r>
                      <a:rPr lang="vi-VN" sz="3800" i="1" smtClean="0">
                        <a:solidFill>
                          <a:prstClr val="black"/>
                        </a:solidFill>
                        <a:latin typeface="Cambria Math" panose="02040503050406030204" pitchFamily="18" charset="0"/>
                      </a:rPr>
                      <m:t>𝑥</m:t>
                    </m:r>
                    <m:r>
                      <a:rPr lang="vi-VN" sz="3800" i="1" smtClean="0">
                        <a:solidFill>
                          <a:prstClr val="black"/>
                        </a:solidFill>
                        <a:latin typeface="Cambria Math" panose="02040503050406030204" pitchFamily="18" charset="0"/>
                      </a:rPr>
                      <m:t>−2</m:t>
                    </m:r>
                    <m:r>
                      <a:rPr lang="vi-VN" sz="3800" i="1" smtClean="0">
                        <a:solidFill>
                          <a:prstClr val="black"/>
                        </a:solidFill>
                        <a:latin typeface="Cambria Math" panose="02040503050406030204" pitchFamily="18" charset="0"/>
                      </a:rPr>
                      <m:t>𝑥</m:t>
                    </m:r>
                    <m:r>
                      <a:rPr lang="vi-VN" sz="3800" i="1" smtClean="0">
                        <a:solidFill>
                          <a:prstClr val="black"/>
                        </a:solidFill>
                        <a:latin typeface="Cambria Math" panose="02040503050406030204" pitchFamily="18" charset="0"/>
                      </a:rPr>
                      <m:t>=12−6</m:t>
                    </m:r>
                  </m:oMath>
                </a14:m>
                <a:endParaRPr lang="en-US" sz="3800" i="1" smtClean="0">
                  <a:solidFill>
                    <a:prstClr val="black"/>
                  </a:solidFill>
                  <a:latin typeface="Cambria Math" panose="02040503050406030204" pitchFamily="18" charset="0"/>
                </a:endParaRPr>
              </a:p>
              <a:p>
                <a:pPr lvl="0" algn="just">
                  <a:lnSpc>
                    <a:spcPct val="150000"/>
                  </a:lnSpc>
                  <a:spcBef>
                    <a:spcPts val="600"/>
                  </a:spcBef>
                  <a:spcAft>
                    <a:spcPts val="600"/>
                  </a:spcAft>
                </a:pPr>
                <a:r>
                  <a:rPr lang="en-US" sz="3800" smtClean="0">
                    <a:solidFill>
                      <a:prstClr val="black"/>
                    </a:solidFill>
                  </a:rPr>
                  <a:t>							</a:t>
                </a:r>
                <a14:m>
                  <m:oMath xmlns:m="http://schemas.openxmlformats.org/officeDocument/2006/math">
                    <m:r>
                      <a:rPr lang="en-US" sz="3800" b="0" i="0" smtClean="0">
                        <a:solidFill>
                          <a:prstClr val="black"/>
                        </a:solidFill>
                        <a:latin typeface="Cambria Math" panose="02040503050406030204" pitchFamily="18" charset="0"/>
                      </a:rPr>
                      <m:t> </m:t>
                    </m:r>
                    <m:r>
                      <a:rPr lang="vi-VN" sz="3800" i="1" smtClean="0">
                        <a:solidFill>
                          <a:prstClr val="black"/>
                        </a:solidFill>
                        <a:latin typeface="Cambria Math" panose="02040503050406030204" pitchFamily="18" charset="0"/>
                      </a:rPr>
                      <m:t>𝑥</m:t>
                    </m:r>
                    <m:r>
                      <a:rPr lang="vi-VN" sz="3800" i="1" smtClean="0">
                        <a:solidFill>
                          <a:prstClr val="black"/>
                        </a:solidFill>
                        <a:latin typeface="Cambria Math" panose="02040503050406030204" pitchFamily="18" charset="0"/>
                      </a:rPr>
                      <m:t>=6.</m:t>
                    </m:r>
                  </m:oMath>
                </a14:m>
                <a:endParaRPr lang="vi-VN" sz="3800">
                  <a:solidFill>
                    <a:prstClr val="black"/>
                  </a:solidFill>
                </a:endParaRPr>
              </a:p>
              <a:p>
                <a:pPr lvl="0" algn="just">
                  <a:lnSpc>
                    <a:spcPct val="150000"/>
                  </a:lnSpc>
                  <a:spcBef>
                    <a:spcPts val="600"/>
                  </a:spcBef>
                  <a:spcAft>
                    <a:spcPts val="600"/>
                  </a:spcAft>
                </a:pPr>
                <a:r>
                  <a:rPr lang="vi-VN" sz="3800">
                    <a:solidFill>
                      <a:prstClr val="black"/>
                    </a:solidFill>
                  </a:rPr>
                  <a:t>Giá trị </a:t>
                </a:r>
                <a14:m>
                  <m:oMath xmlns:m="http://schemas.openxmlformats.org/officeDocument/2006/math">
                    <m:r>
                      <a:rPr lang="vi-VN" sz="3800" i="1" smtClean="0">
                        <a:solidFill>
                          <a:prstClr val="black"/>
                        </a:solidFill>
                        <a:latin typeface="Cambria Math" panose="02040503050406030204" pitchFamily="18" charset="0"/>
                      </a:rPr>
                      <m:t>𝑥</m:t>
                    </m:r>
                    <m:r>
                      <a:rPr lang="vi-VN" sz="3800" i="1" smtClean="0">
                        <a:solidFill>
                          <a:prstClr val="black"/>
                        </a:solidFill>
                        <a:latin typeface="Cambria Math" panose="02040503050406030204" pitchFamily="18" charset="0"/>
                      </a:rPr>
                      <m:t>=6</m:t>
                    </m:r>
                  </m:oMath>
                </a14:m>
                <a:r>
                  <a:rPr lang="vi-VN" sz="3800">
                    <a:solidFill>
                      <a:prstClr val="black"/>
                    </a:solidFill>
                  </a:rPr>
                  <a:t> thoả mãn điều kiện của ẩn</a:t>
                </a:r>
                <a:r>
                  <a:rPr lang="vi-VN" sz="3800">
                    <a:solidFill>
                      <a:prstClr val="black"/>
                    </a:solidFill>
                  </a:rPr>
                  <a:t>. </a:t>
                </a:r>
                <a:endParaRPr lang="en-US" sz="3800" smtClean="0">
                  <a:solidFill>
                    <a:prstClr val="black"/>
                  </a:solidFill>
                </a:endParaRPr>
              </a:p>
              <a:p>
                <a:pPr lvl="0" algn="just">
                  <a:lnSpc>
                    <a:spcPct val="150000"/>
                  </a:lnSpc>
                  <a:spcBef>
                    <a:spcPts val="600"/>
                  </a:spcBef>
                  <a:spcAft>
                    <a:spcPts val="600"/>
                  </a:spcAft>
                </a:pPr>
                <a:r>
                  <a:rPr lang="vi-VN" sz="3800" smtClean="0">
                    <a:solidFill>
                      <a:prstClr val="black"/>
                    </a:solidFill>
                  </a:rPr>
                  <a:t>Vậy </a:t>
                </a:r>
                <a:r>
                  <a:rPr lang="vi-VN" sz="3800">
                    <a:solidFill>
                      <a:prstClr val="black"/>
                    </a:solidFill>
                  </a:rPr>
                  <a:t>tuổi của em hiện nay là </a:t>
                </a:r>
                <a14:m>
                  <m:oMath xmlns:m="http://schemas.openxmlformats.org/officeDocument/2006/math">
                    <m:r>
                      <a:rPr lang="vi-VN" sz="3800" i="1" smtClean="0">
                        <a:solidFill>
                          <a:prstClr val="black"/>
                        </a:solidFill>
                        <a:latin typeface="Cambria Math" panose="02040503050406030204" pitchFamily="18" charset="0"/>
                      </a:rPr>
                      <m:t>6</m:t>
                    </m:r>
                  </m:oMath>
                </a14:m>
                <a:r>
                  <a:rPr lang="vi-VN" sz="3800">
                    <a:solidFill>
                      <a:prstClr val="black"/>
                    </a:solidFill>
                  </a:rPr>
                  <a:t> và tuổi của </a:t>
                </a:r>
                <a:r>
                  <a:rPr lang="vi-VN" sz="3800">
                    <a:solidFill>
                      <a:prstClr val="black"/>
                    </a:solidFill>
                  </a:rPr>
                  <a:t>anh </a:t>
                </a:r>
                <a:r>
                  <a:rPr lang="vi-VN" sz="3800" smtClean="0">
                    <a:solidFill>
                      <a:prstClr val="black"/>
                    </a:solidFill>
                  </a:rPr>
                  <a:t>hiện</a:t>
                </a:r>
                <a:r>
                  <a:rPr lang="en-US" sz="3800" smtClean="0">
                    <a:solidFill>
                      <a:prstClr val="black"/>
                    </a:solidFill>
                  </a:rPr>
                  <a:t> </a:t>
                </a:r>
                <a:r>
                  <a:rPr lang="vi-VN" sz="3800" smtClean="0">
                    <a:solidFill>
                      <a:prstClr val="black"/>
                    </a:solidFill>
                  </a:rPr>
                  <a:t>nay </a:t>
                </a:r>
                <a:r>
                  <a:rPr lang="vi-VN" sz="3800">
                    <a:solidFill>
                      <a:prstClr val="black"/>
                    </a:solidFill>
                  </a:rPr>
                  <a:t>là </a:t>
                </a:r>
                <a14:m>
                  <m:oMath xmlns:m="http://schemas.openxmlformats.org/officeDocument/2006/math">
                    <m:r>
                      <a:rPr lang="vi-VN" sz="3800" i="1" smtClean="0">
                        <a:solidFill>
                          <a:prstClr val="black"/>
                        </a:solidFill>
                        <a:latin typeface="Cambria Math" panose="02040503050406030204" pitchFamily="18" charset="0"/>
                      </a:rPr>
                      <m:t>3 . 6 = 18.</m:t>
                    </m:r>
                  </m:oMath>
                </a14:m>
                <a:endParaRPr lang="vi-VN" sz="3800">
                  <a:solidFill>
                    <a:prstClr val="black"/>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1881441" y="2247900"/>
                <a:ext cx="14958759" cy="7078861"/>
              </a:xfrm>
              <a:prstGeom prst="rect">
                <a:avLst/>
              </a:prstGeom>
              <a:blipFill>
                <a:blip r:embed="rId4"/>
                <a:stretch>
                  <a:fillRect l="-1345" b="-947"/>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5923877" y="995134"/>
            <a:ext cx="1445160" cy="1136926"/>
          </a:xfrm>
          <a:prstGeom prst="rect">
            <a:avLst/>
          </a:prstGeom>
        </p:spPr>
      </p:pic>
      <p:pic>
        <p:nvPicPr>
          <p:cNvPr id="5" name="Picture 4"/>
          <p:cNvPicPr>
            <a:picLocks noChangeAspect="1"/>
          </p:cNvPicPr>
          <p:nvPr/>
        </p:nvPicPr>
        <p:blipFill>
          <a:blip r:embed="rId6"/>
          <a:stretch>
            <a:fillRect/>
          </a:stretch>
        </p:blipFill>
        <p:spPr>
          <a:xfrm rot="1093949">
            <a:off x="243594" y="3650965"/>
            <a:ext cx="1462859" cy="1791875"/>
          </a:xfrm>
          <a:prstGeom prst="rect">
            <a:avLst/>
          </a:prstGeom>
        </p:spPr>
      </p:pic>
    </p:spTree>
    <p:extLst>
      <p:ext uri="{BB962C8B-B14F-4D97-AF65-F5344CB8AC3E}">
        <p14:creationId xmlns:p14="http://schemas.microsoft.com/office/powerpoint/2010/main" val="2751886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500"/>
                                        <p:tgtEl>
                                          <p:spTgt spid="2">
                                            <p:txEl>
                                              <p:pRg st="2" end="2"/>
                                            </p:txEl>
                                          </p:spTgt>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childTnLst>
                          </p:cTn>
                        </p:par>
                        <p:par>
                          <p:cTn id="26" fill="hold">
                            <p:stCondLst>
                              <p:cond delay="1500"/>
                            </p:stCondLst>
                            <p:childTnLst>
                              <p:par>
                                <p:cTn id="27" presetID="22" presetClass="entr" presetSubtype="1"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up)">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wipe(down)">
                                      <p:cBhvr>
                                        <p:cTn id="34" dur="500"/>
                                        <p:tgtEl>
                                          <p:spTgt spid="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44642" y="222584"/>
            <a:ext cx="17771490" cy="9797716"/>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ounded Rectangle 19"/>
          <p:cNvSpPr/>
          <p:nvPr/>
        </p:nvSpPr>
        <p:spPr>
          <a:xfrm>
            <a:off x="762000" y="533400"/>
            <a:ext cx="3718560"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3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762000" y="1717190"/>
            <a:ext cx="16840200" cy="1738296"/>
          </a:xfrm>
          <a:prstGeom prst="rect">
            <a:avLst/>
          </a:prstGeom>
          <a:noFill/>
        </p:spPr>
        <p:txBody>
          <a:bodyPr wrap="square" rtlCol="0">
            <a:spAutoFit/>
          </a:bodyPr>
          <a:lstStyle/>
          <a:p>
            <a:pPr lvl="0" algn="just">
              <a:lnSpc>
                <a:spcPct val="150000"/>
              </a:lnSpc>
              <a:defRPr/>
            </a:pPr>
            <a:r>
              <a:rPr lang="vi-VN" sz="3800">
                <a:solidFill>
                  <a:prstClr val="black"/>
                </a:solidFill>
                <a:cs typeface="Arial" panose="020B0604020202020204" pitchFamily="34" charset="0"/>
              </a:rPr>
              <a:t>Hiện nay ông hơn cháu 56 tuổi. Cách đây 5 năm, tuổi của ông gấp tám lần tuổi của cháu. Hỏi cháu hiện nay bao nhiêu tuổi?</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7" name="Group 26"/>
          <p:cNvGrpSpPr/>
          <p:nvPr/>
        </p:nvGrpSpPr>
        <p:grpSpPr>
          <a:xfrm>
            <a:off x="8147563" y="3959676"/>
            <a:ext cx="1965647" cy="1238319"/>
            <a:chOff x="981393" y="777308"/>
            <a:chExt cx="1858639" cy="1275995"/>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9" name="TextBox 28"/>
            <p:cNvSpPr txBox="1"/>
            <p:nvPr/>
          </p:nvSpPr>
          <p:spPr>
            <a:xfrm>
              <a:off x="1222092" y="976785"/>
              <a:ext cx="141979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685800" y="5552617"/>
                <a:ext cx="16992600" cy="3954288"/>
              </a:xfrm>
              <a:prstGeom prst="rect">
                <a:avLst/>
              </a:prstGeom>
            </p:spPr>
            <p:txBody>
              <a:bodyPr wrap="square">
                <a:spAutoFit/>
              </a:bodyPr>
              <a:lstStyle/>
              <a:p>
                <a:pPr algn="just">
                  <a:lnSpc>
                    <a:spcPct val="150000"/>
                  </a:lnSpc>
                  <a:spcBef>
                    <a:spcPts val="600"/>
                  </a:spcBef>
                  <a:spcAft>
                    <a:spcPts val="600"/>
                  </a:spcAft>
                </a:pPr>
                <a:r>
                  <a:rPr lang="en-US" sz="3800" smtClean="0">
                    <a:latin typeface="Arial" panose="020B0604020202020204" pitchFamily="34" charset="0"/>
                    <a:ea typeface="Arial" panose="020B0604020202020204" pitchFamily="34" charset="0"/>
                    <a:cs typeface="Arial" panose="020B0604020202020204" pitchFamily="34" charset="0"/>
                  </a:rPr>
                  <a:t>Gọi tuổi của cháu hiện nay là </a:t>
                </a:r>
                <a14:m>
                  <m:oMath xmlns:m="http://schemas.openxmlformats.org/officeDocument/2006/math">
                    <m:r>
                      <a:rPr lang="en-US" sz="3800" i="1" smtClean="0">
                        <a:latin typeface="Cambria Math" panose="02040503050406030204" pitchFamily="18" charset="0"/>
                        <a:ea typeface="Arial" panose="020B0604020202020204" pitchFamily="34" charset="0"/>
                        <a:cs typeface="Arial" panose="020B0604020202020204" pitchFamily="34" charset="0"/>
                      </a:rPr>
                      <m:t>𝑥</m:t>
                    </m:r>
                    <m:r>
                      <a:rPr lang="en-US" sz="3800" b="0" i="1" smtClean="0">
                        <a:latin typeface="Cambria Math" panose="02040503050406030204" pitchFamily="18" charset="0"/>
                        <a:ea typeface="Arial" panose="020B0604020202020204" pitchFamily="34" charset="0"/>
                        <a:cs typeface="Arial" panose="020B0604020202020204" pitchFamily="34" charset="0"/>
                      </a:rPr>
                      <m:t> </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r>
                          <a:rPr lang="en-US" sz="3800" i="1">
                            <a:effectLst/>
                            <a:latin typeface="Cambria Math" panose="02040503050406030204" pitchFamily="18" charset="0"/>
                            <a:ea typeface="Arial" panose="020B0604020202020204" pitchFamily="34" charset="0"/>
                            <a:cs typeface="Cambria Math" panose="02040503050406030204" pitchFamily="18" charset="0"/>
                          </a:rPr>
                          <m:t>∈</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1">
                                <a:effectLst/>
                                <a:latin typeface="Cambria Math" panose="02040503050406030204" pitchFamily="18" charset="0"/>
                                <a:ea typeface="Arial" panose="020B0604020202020204" pitchFamily="34" charset="0"/>
                                <a:cs typeface="Times New Roman" panose="02020603050405020304" pitchFamily="18" charset="0"/>
                              </a:rPr>
                              <m:t>𝑁</m:t>
                            </m:r>
                          </m:e>
                          <m:sup>
                            <m:r>
                              <a:rPr lang="en-US" sz="3800" i="1">
                                <a:effectLst/>
                                <a:latin typeface="Cambria Math" panose="02040503050406030204" pitchFamily="18" charset="0"/>
                                <a:ea typeface="Arial" panose="020B0604020202020204" pitchFamily="34" charset="0"/>
                                <a:cs typeface="Times New Roman" panose="02020603050405020304" pitchFamily="18" charset="0"/>
                              </a:rPr>
                              <m:t>∗</m:t>
                            </m:r>
                          </m:sup>
                        </m:sSup>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Khi đó, tuổi của ông hiện nay là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r>
                      <a:rPr lang="en-US" sz="3800" i="1">
                        <a:effectLst/>
                        <a:latin typeface="Cambria Math" panose="02040503050406030204" pitchFamily="18" charset="0"/>
                        <a:ea typeface="Arial" panose="020B0604020202020204" pitchFamily="34" charset="0"/>
                        <a:cs typeface="Times New Roman" panose="02020603050405020304" pitchFamily="18" charset="0"/>
                      </a:rPr>
                      <m:t>+56</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Cách đây 5 năm, tuổi của cháu là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r>
                      <a:rPr lang="en-US" sz="3800" i="1">
                        <a:effectLst/>
                        <a:latin typeface="Cambria Math" panose="02040503050406030204" pitchFamily="18" charset="0"/>
                        <a:ea typeface="Arial" panose="020B0604020202020204" pitchFamily="34" charset="0"/>
                        <a:cs typeface="Times New Roman" panose="02020603050405020304" pitchFamily="18" charset="0"/>
                      </a:rPr>
                      <m:t>−5</m:t>
                    </m:r>
                  </m:oMath>
                </a14:m>
                <a:r>
                  <a:rPr lang="en-US" sz="3800">
                    <a:effectLst/>
                    <a:latin typeface="Arial" panose="020B0604020202020204" pitchFamily="34" charset="0"/>
                    <a:ea typeface="Arial" panose="020B0604020202020204" pitchFamily="34" charset="0"/>
                    <a:cs typeface="Arial" panose="020B0604020202020204" pitchFamily="34" charset="0"/>
                  </a:rPr>
                  <a:t>; tuổi của ông là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r>
                      <a:rPr lang="en-US" sz="3800" i="1">
                        <a:effectLst/>
                        <a:latin typeface="Cambria Math" panose="02040503050406030204" pitchFamily="18" charset="0"/>
                        <a:ea typeface="Arial" panose="020B0604020202020204" pitchFamily="34" charset="0"/>
                        <a:cs typeface="Times New Roman" panose="02020603050405020304" pitchFamily="18" charset="0"/>
                      </a:rPr>
                      <m:t>+56−5=</m:t>
                    </m:r>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r>
                      <a:rPr lang="en-US" sz="3800" i="1">
                        <a:effectLst/>
                        <a:latin typeface="Cambria Math" panose="02040503050406030204" pitchFamily="18" charset="0"/>
                        <a:ea typeface="Arial" panose="020B0604020202020204" pitchFamily="34" charset="0"/>
                        <a:cs typeface="Times New Roman" panose="02020603050405020304" pitchFamily="18" charset="0"/>
                      </a:rPr>
                      <m:t>+51</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Theo đề bài,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r>
                      <a:rPr lang="en-US" sz="3800" i="1">
                        <a:effectLst/>
                        <a:latin typeface="Cambria Math" panose="02040503050406030204" pitchFamily="18" charset="0"/>
                        <a:ea typeface="Arial" panose="020B0604020202020204" pitchFamily="34" charset="0"/>
                        <a:cs typeface="Times New Roman" panose="02020603050405020304" pitchFamily="18" charset="0"/>
                      </a:rPr>
                      <m:t>+51=8(</m:t>
                    </m:r>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r>
                      <a:rPr lang="en-US" sz="3800" i="1">
                        <a:effectLst/>
                        <a:latin typeface="Cambria Math" panose="02040503050406030204" pitchFamily="18" charset="0"/>
                        <a:ea typeface="Arial" panose="020B0604020202020204" pitchFamily="34" charset="0"/>
                        <a:cs typeface="Times New Roman" panose="02020603050405020304" pitchFamily="18" charset="0"/>
                      </a:rPr>
                      <m:t>−5)</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85800" y="5552617"/>
                <a:ext cx="16992600" cy="3954288"/>
              </a:xfrm>
              <a:prstGeom prst="rect">
                <a:avLst/>
              </a:prstGeom>
              <a:blipFill>
                <a:blip r:embed="rId4"/>
                <a:stretch>
                  <a:fillRect l="-1184" b="-5085"/>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rot="7724825">
            <a:off x="-266382" y="3106874"/>
            <a:ext cx="1409290" cy="1604799"/>
          </a:xfrm>
          <a:prstGeom prst="rect">
            <a:avLst/>
          </a:prstGeom>
        </p:spPr>
      </p:pic>
      <p:pic>
        <p:nvPicPr>
          <p:cNvPr id="3" name="Picture 2"/>
          <p:cNvPicPr>
            <a:picLocks noChangeAspect="1"/>
          </p:cNvPicPr>
          <p:nvPr/>
        </p:nvPicPr>
        <p:blipFill>
          <a:blip r:embed="rId6"/>
          <a:stretch>
            <a:fillRect/>
          </a:stretch>
        </p:blipFill>
        <p:spPr>
          <a:xfrm rot="5587434">
            <a:off x="16714268" y="8733141"/>
            <a:ext cx="937141" cy="1776883"/>
          </a:xfrm>
          <a:prstGeom prst="rect">
            <a:avLst/>
          </a:prstGeom>
        </p:spPr>
      </p:pic>
    </p:spTree>
    <p:extLst>
      <p:ext uri="{BB962C8B-B14F-4D97-AF65-F5344CB8AC3E}">
        <p14:creationId xmlns:p14="http://schemas.microsoft.com/office/powerpoint/2010/main" val="105560348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down)">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wipe(left)">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44642" y="222584"/>
            <a:ext cx="17771490" cy="9797716"/>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6"/>
          <p:cNvGrpSpPr/>
          <p:nvPr/>
        </p:nvGrpSpPr>
        <p:grpSpPr>
          <a:xfrm>
            <a:off x="8147562" y="849435"/>
            <a:ext cx="1965647" cy="1238319"/>
            <a:chOff x="981393" y="777308"/>
            <a:chExt cx="1858639" cy="1275995"/>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9" name="TextBox 28"/>
            <p:cNvSpPr txBox="1"/>
            <p:nvPr/>
          </p:nvSpPr>
          <p:spPr>
            <a:xfrm>
              <a:off x="1222092" y="976785"/>
              <a:ext cx="141979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2128483" y="2342713"/>
                <a:ext cx="14003803" cy="7155805"/>
              </a:xfrm>
              <a:prstGeom prst="rect">
                <a:avLst/>
              </a:prstGeom>
            </p:spPr>
            <p:txBody>
              <a:bodyPr wrap="square">
                <a:spAutoFit/>
              </a:bodyPr>
              <a:lstStyle/>
              <a:p>
                <a:pPr lvl="0" algn="just">
                  <a:lnSpc>
                    <a:spcPct val="150000"/>
                  </a:lnSpc>
                  <a:spcBef>
                    <a:spcPts val="600"/>
                  </a:spcBef>
                  <a:spcAft>
                    <a:spcPts val="600"/>
                  </a:spcAft>
                  <a:defRPr/>
                </a:pP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Giải </a:t>
                </a: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phương trình:</a:t>
                </a:r>
              </a:p>
              <a:p>
                <a:pPr lvl="0" algn="ctr">
                  <a:lnSpc>
                    <a:spcPct val="150000"/>
                  </a:lnSpc>
                  <a:spcBef>
                    <a:spcPts val="600"/>
                  </a:spcBef>
                  <a:spcAft>
                    <a:spcPts val="600"/>
                  </a:spcAft>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+51=8</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oMath>
                </a14:m>
                <a:endParaRPr lang="en-US" sz="38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endParaRPr>
              </a:p>
              <a:p>
                <a:pPr lvl="0" algn="ctr">
                  <a:lnSpc>
                    <a:spcPct val="150000"/>
                  </a:lnSpc>
                  <a:spcBef>
                    <a:spcPts val="600"/>
                  </a:spcBef>
                  <a:spcAft>
                    <a:spcPts val="600"/>
                  </a:spcAft>
                  <a:defRPr/>
                </a:pPr>
                <a14:m>
                  <m:oMath xmlns:m="http://schemas.openxmlformats.org/officeDocument/2006/math">
                    <m:func>
                      <m:func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uncPr>
                      <m:fName>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fName>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e>
                    </m:func>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51=8</m:t>
                    </m:r>
                    <m:func>
                      <m:func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uncPr>
                      <m:fNa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fName>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e>
                    </m:func>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40</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func>
                      <m:func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uncPr>
                      <m:fNa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fName>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uncPr>
                      <m:fNa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fName>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e>
                    </m:func>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51+40</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spcBef>
                    <a:spcPts val="600"/>
                  </a:spcBef>
                  <a:spcAft>
                    <a:spcPts val="600"/>
                  </a:spcAft>
                  <a:defRPr/>
                </a:pPr>
                <a:r>
                  <a:rPr lang="en-US" sz="3800" smtClean="0">
                    <a:solidFill>
                      <a:prstClr val="black"/>
                    </a:solidFill>
                    <a:ea typeface="Arial" panose="020B0604020202020204" pitchFamily="34" charset="0"/>
                    <a:cs typeface="Cambria Math" panose="02040503050406030204" pitchFamily="18" charset="0"/>
                  </a:rPr>
                  <a:t>						 </a:t>
                </a:r>
                <a14:m>
                  <m:oMath xmlns:m="http://schemas.openxmlformats.org/officeDocument/2006/math">
                    <m:r>
                      <a:rPr lang="en-US" sz="3800" b="0" i="0" smtClean="0">
                        <a:solidFill>
                          <a:prstClr val="black"/>
                        </a:solidFill>
                        <a:latin typeface="Cambria Math" panose="02040503050406030204" pitchFamily="18" charset="0"/>
                        <a:ea typeface="Arial" panose="020B0604020202020204" pitchFamily="34" charset="0"/>
                        <a:cs typeface="Cambria Math" panose="02040503050406030204" pitchFamily="18" charset="0"/>
                      </a:rPr>
                      <m:t>      </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func>
                      <m:func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uncPr>
                      <m:fNa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fName>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e>
                    </m:func>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91</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spcBef>
                    <a:spcPts val="600"/>
                  </a:spcBef>
                  <a:spcAft>
                    <a:spcPts val="600"/>
                  </a:spcAft>
                  <a:defRPr/>
                </a:pPr>
                <a:r>
                  <a:rPr lang="en-US" sz="38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38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func>
                      <m:funcPr>
                        <m:ctrlPr>
                          <a:rPr lang="en-US" sz="38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uncPr>
                      <m:fNa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fName>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e>
                    </m:func>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13</m:t>
                    </m:r>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(TMĐK)</a:t>
                </a:r>
              </a:p>
              <a:p>
                <a:pPr lvl="0" algn="just">
                  <a:lnSpc>
                    <a:spcPct val="150000"/>
                  </a:lnSpc>
                  <a:spcBef>
                    <a:spcPts val="600"/>
                  </a:spcBef>
                  <a:spcAft>
                    <a:spcPts val="600"/>
                  </a:spcAft>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Vậy tuổi của cháu hiện nay là </a:t>
                </a:r>
                <a14:m>
                  <m:oMath xmlns:m="http://schemas.openxmlformats.org/officeDocument/2006/math">
                    <m:r>
                      <a:rPr lang="en-US" sz="3800" i="1" smtClean="0">
                        <a:solidFill>
                          <a:prstClr val="black"/>
                        </a:solidFill>
                        <a:latin typeface="Cambria Math" panose="02040503050406030204" pitchFamily="18" charset="0"/>
                        <a:ea typeface="Arial" panose="020B0604020202020204" pitchFamily="34" charset="0"/>
                        <a:cs typeface="Arial" panose="020B0604020202020204" pitchFamily="34" charset="0"/>
                      </a:rPr>
                      <m:t>13</m:t>
                    </m:r>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tuổi.</a:t>
                </a:r>
              </a:p>
            </p:txBody>
          </p:sp>
        </mc:Choice>
        <mc:Fallback>
          <p:sp>
            <p:nvSpPr>
              <p:cNvPr id="2" name="Rectangle 1"/>
              <p:cNvSpPr>
                <a:spLocks noRot="1" noChangeAspect="1" noMove="1" noResize="1" noEditPoints="1" noAdjustHandles="1" noChangeArrowheads="1" noChangeShapeType="1" noTextEdit="1"/>
              </p:cNvSpPr>
              <p:nvPr/>
            </p:nvSpPr>
            <p:spPr>
              <a:xfrm>
                <a:off x="2128483" y="2342713"/>
                <a:ext cx="14003803" cy="7155805"/>
              </a:xfrm>
              <a:prstGeom prst="rect">
                <a:avLst/>
              </a:prstGeom>
              <a:blipFill>
                <a:blip r:embed="rId4"/>
                <a:stretch>
                  <a:fillRect l="-1437" b="-1022"/>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rot="7724825">
            <a:off x="-266382" y="3106874"/>
            <a:ext cx="1409290" cy="1604799"/>
          </a:xfrm>
          <a:prstGeom prst="rect">
            <a:avLst/>
          </a:prstGeom>
        </p:spPr>
      </p:pic>
      <p:pic>
        <p:nvPicPr>
          <p:cNvPr id="3" name="Picture 2"/>
          <p:cNvPicPr>
            <a:picLocks noChangeAspect="1"/>
          </p:cNvPicPr>
          <p:nvPr/>
        </p:nvPicPr>
        <p:blipFill>
          <a:blip r:embed="rId6"/>
          <a:stretch>
            <a:fillRect/>
          </a:stretch>
        </p:blipFill>
        <p:spPr>
          <a:xfrm rot="5587434">
            <a:off x="16714268" y="8733141"/>
            <a:ext cx="937141" cy="1776883"/>
          </a:xfrm>
          <a:prstGeom prst="rect">
            <a:avLst/>
          </a:prstGeom>
        </p:spPr>
      </p:pic>
    </p:spTree>
    <p:extLst>
      <p:ext uri="{BB962C8B-B14F-4D97-AF65-F5344CB8AC3E}">
        <p14:creationId xmlns:p14="http://schemas.microsoft.com/office/powerpoint/2010/main" val="2616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850144" y="3754045"/>
            <a:ext cx="1251264" cy="1073665"/>
          </a:xfrm>
          <a:prstGeom prst="rect">
            <a:avLst/>
          </a:prstGeom>
        </p:spPr>
      </p:pic>
      <p:grpSp>
        <p:nvGrpSpPr>
          <p:cNvPr id="21" name="Group 20"/>
          <p:cNvGrpSpPr/>
          <p:nvPr/>
        </p:nvGrpSpPr>
        <p:grpSpPr>
          <a:xfrm>
            <a:off x="280341" y="281019"/>
            <a:ext cx="17700085" cy="3440942"/>
            <a:chOff x="485275" y="694497"/>
            <a:chExt cx="17700085" cy="3440942"/>
          </a:xfrm>
        </p:grpSpPr>
        <p:sp>
          <p:nvSpPr>
            <p:cNvPr id="22" name="Rounded Rectangle 21"/>
            <p:cNvSpPr/>
            <p:nvPr/>
          </p:nvSpPr>
          <p:spPr>
            <a:xfrm>
              <a:off x="533401" y="753021"/>
              <a:ext cx="2209799" cy="91789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a:t>
              </a:r>
              <a:r>
                <a:rPr kumimoji="0" lang="en-US" sz="3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US" sz="3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485275" y="694497"/>
              <a:ext cx="17700085" cy="3440942"/>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3400" b="0" i="0" u="none" strike="noStrike" kern="1200" cap="none" spc="0" normalizeH="0" baseline="0" noProof="0" smtClean="0">
                  <a:ln>
                    <a:noFill/>
                  </a:ln>
                  <a:solidFill>
                    <a:prstClr val="black"/>
                  </a:solidFill>
                  <a:effectLst/>
                  <a:uLnTx/>
                  <a:uFillTx/>
                  <a:latin typeface="Calibri"/>
                  <a:ea typeface="+mn-ea"/>
                  <a:cs typeface="+mn-cs"/>
                </a:rPr>
                <a:t>                        </a:t>
              </a: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Một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xe máy khởi hành từ Hà Nội đi Hải Phòng với tốc độ trung bình là 40 km/h. Sau đó 10 phút, trên cùng tuyến đường đó, một ô tô xuất phát từ </a:t>
              </a: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Hải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Phòng đi Hà Nội với tốc độ trung bình là 60 km/h. Hỏi sau bao lâu kể từ khi xe máy khởi hành, hai xe gặp nhau? Biết quãng đường Hà Nội – Hải Phòng dài 120 km.</a:t>
              </a:r>
            </a:p>
          </p:txBody>
        </p:sp>
      </p:grpSp>
      <p:grpSp>
        <p:nvGrpSpPr>
          <p:cNvPr id="24" name="Group 23"/>
          <p:cNvGrpSpPr/>
          <p:nvPr/>
        </p:nvGrpSpPr>
        <p:grpSpPr>
          <a:xfrm>
            <a:off x="8282446" y="4021765"/>
            <a:ext cx="1764821" cy="1137893"/>
            <a:chOff x="981393" y="777308"/>
            <a:chExt cx="1858639" cy="1275995"/>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30" name="TextBox 29"/>
            <p:cNvSpPr txBox="1"/>
            <p:nvPr/>
          </p:nvSpPr>
          <p:spPr>
            <a:xfrm>
              <a:off x="1222092" y="976785"/>
              <a:ext cx="1419799" cy="7075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349289" y="4790117"/>
                <a:ext cx="17631137" cy="5391091"/>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Đổi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10 </a:t>
                </a: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phút</a:t>
                </a:r>
                <a:r>
                  <a:rPr kumimoji="0" lang="en-US" sz="3400" b="0" i="0" u="none" strike="noStrike" kern="1200" cap="none" spc="0" normalizeH="0" baseline="0" noProof="0" smtClean="0">
                    <a:ln>
                      <a:noFill/>
                    </a:ln>
                    <a:solidFill>
                      <a:prstClr val="black"/>
                    </a:solidFill>
                    <a:effectLst/>
                    <a:uLnTx/>
                    <a:uFillTx/>
                    <a:latin typeface="Calibri"/>
                    <a:ea typeface="+mn-ea"/>
                    <a:cs typeface="+mn-cs"/>
                  </a:rPr>
                  <a:t> </a:t>
                </a:r>
                <a14:m>
                  <m:oMath xmlns:m="http://schemas.openxmlformats.org/officeDocument/2006/math">
                    <m:r>
                      <a:rPr kumimoji="0" lang="en-US" sz="3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den>
                    </m:f>
                  </m:oMath>
                </a14:m>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giờ.</a:t>
                </a:r>
              </a:p>
              <a:p>
                <a:pPr marL="0" marR="0" lvl="0" indent="0" algn="just" defTabSz="914400" rtl="0" eaLnBrk="1" fontAlgn="auto" latinLnBrk="0" hangingPunct="1">
                  <a:lnSpc>
                    <a:spcPct val="150000"/>
                  </a:lnSpc>
                  <a:buClrTx/>
                  <a:buSzTx/>
                  <a:buFontTx/>
                  <a:buNone/>
                  <a:tabLst/>
                  <a:defRPr/>
                </a:pP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Gọi thời gian từ lúc xe máy khởi hành đến lúc hai xe gặp nhau là </a:t>
                </a:r>
                <a14:m>
                  <m:oMath xmlns:m="http://schemas.openxmlformats.org/officeDocument/2006/math">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(giờ), điều kiện:</a:t>
                </a:r>
                <a:r>
                  <a:rPr kumimoji="0" lang="en-US" sz="3400" b="0" i="0" u="none" strike="noStrike" kern="1200" cap="none" spc="0" normalizeH="0" baseline="0" noProof="0" smtClean="0">
                    <a:ln>
                      <a:noFill/>
                    </a:ln>
                    <a:solidFill>
                      <a:prstClr val="black"/>
                    </a:solidFill>
                    <a:effectLst/>
                    <a:uLnTx/>
                    <a:uFillTx/>
                    <a:latin typeface="Calibri"/>
                    <a:ea typeface="+mn-ea"/>
                    <a:cs typeface="+mn-cs"/>
                  </a:rPr>
                  <a:t> </a:t>
                </a:r>
                <a14:m>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3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den>
                    </m:f>
                  </m:oMath>
                </a14:m>
                <a:endPar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50000"/>
                  </a:lnSpc>
                  <a:buClrTx/>
                  <a:buSzTx/>
                  <a:buFontTx/>
                  <a:buNone/>
                  <a:tabLst/>
                  <a:defRPr/>
                </a:pP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Khi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đó, thời gian ô tô đi từ lúc khởi hành đến khi gặp xe máy là </a:t>
                </a:r>
                <a14:m>
                  <m:oMath xmlns:m="http://schemas.openxmlformats.org/officeDocument/2006/math">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den>
                    </m:f>
                  </m:oMath>
                </a14:m>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(giờ).</a:t>
                </a:r>
              </a:p>
              <a:p>
                <a:pPr lvl="0" algn="just">
                  <a:lnSpc>
                    <a:spcPct val="150000"/>
                  </a:lnSpc>
                  <a:defRPr/>
                </a:pP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Khi hai xe gặp nhau, xe máy đã đi được quãng đường là </a:t>
                </a:r>
                <a14:m>
                  <m:oMath xmlns:m="http://schemas.openxmlformats.org/officeDocument/2006/math">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40</m:t>
                    </m:r>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lang="vi-VN" sz="3400">
                        <a:solidFill>
                          <a:prstClr val="black"/>
                        </a:solidFill>
                      </a:rPr>
                      <m:t>(</m:t>
                    </m:r>
                    <m:r>
                      <m:rPr>
                        <m:nor/>
                      </m:rPr>
                      <a:rPr lang="vi-VN" sz="3400">
                        <a:solidFill>
                          <a:prstClr val="black"/>
                        </a:solidFill>
                      </a:rPr>
                      <m:t>km</m:t>
                    </m:r>
                    <m:r>
                      <m:rPr>
                        <m:nor/>
                      </m:rPr>
                      <a:rPr lang="vi-VN" sz="3400">
                        <a:solidFill>
                          <a:prstClr val="black"/>
                        </a:solidFill>
                      </a:rPr>
                      <m:t>)</m:t>
                    </m:r>
                    <m:r>
                      <m:rPr>
                        <m:nor/>
                      </m:rPr>
                      <a:rPr lang="en-US" sz="3400" b="0" i="0" smtClean="0">
                        <a:solidFill>
                          <a:prstClr val="black"/>
                        </a:solidFill>
                      </a:rPr>
                      <m:t>,</m:t>
                    </m:r>
                  </m:oMath>
                </a14:m>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ô tô đã đi được </a:t>
                </a:r>
                <a:r>
                  <a:rPr kumimoji="0" lang="en-US" sz="3400" b="0" i="0" u="none" strike="noStrike" kern="1200" cap="none" spc="0" normalizeH="0" baseline="0" noProof="0" smtClean="0">
                    <a:ln>
                      <a:noFill/>
                    </a:ln>
                    <a:solidFill>
                      <a:prstClr val="black"/>
                    </a:solidFill>
                    <a:effectLst/>
                    <a:uLnTx/>
                    <a:uFillTx/>
                    <a:latin typeface="Calibri"/>
                    <a:ea typeface="+mn-ea"/>
                    <a:cs typeface="+mn-cs"/>
                  </a:rPr>
                  <a:t>    </a:t>
                </a: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qu</a:t>
                </a: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ã</a:t>
                </a: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ng</a:t>
                </a:r>
                <a:r>
                  <a:rPr kumimoji="0" lang="en-US" sz="3400" b="0" i="0" u="none" strike="noStrike" kern="1200" cap="none" spc="0" normalizeH="0" baseline="0" noProof="0" smtClean="0">
                    <a:ln>
                      <a:noFill/>
                    </a:ln>
                    <a:solidFill>
                      <a:prstClr val="black"/>
                    </a:solidFill>
                    <a:effectLst/>
                    <a:uLnTx/>
                    <a:uFillTx/>
                    <a:latin typeface="Calibri"/>
                    <a:ea typeface="+mn-ea"/>
                    <a:cs typeface="+mn-cs"/>
                  </a:rPr>
                  <a:t> </a:t>
                </a: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đường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là </a:t>
                </a:r>
                <a14:m>
                  <m:oMath xmlns:m="http://schemas.openxmlformats.org/officeDocument/2006/math">
                    <m:r>
                      <a:rPr kumimoji="0" lang="en-US" sz="3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60</m:t>
                    </m:r>
                    <m:d>
                      <m:dPr>
                        <m:ctrlP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den>
                        </m:f>
                      </m:e>
                    </m:d>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rPr>
                  <a:t>(km</a:t>
                </a: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Choice>
        <mc:Fallback>
          <p:sp>
            <p:nvSpPr>
              <p:cNvPr id="3" name="Rectangle 2"/>
              <p:cNvSpPr>
                <a:spLocks noRot="1" noChangeAspect="1" noMove="1" noResize="1" noEditPoints="1" noAdjustHandles="1" noChangeArrowheads="1" noChangeShapeType="1" noTextEdit="1"/>
              </p:cNvSpPr>
              <p:nvPr/>
            </p:nvSpPr>
            <p:spPr>
              <a:xfrm>
                <a:off x="349289" y="4790117"/>
                <a:ext cx="17631137" cy="5391091"/>
              </a:xfrm>
              <a:prstGeom prst="rect">
                <a:avLst/>
              </a:prstGeom>
              <a:blipFill>
                <a:blip r:embed="rId4"/>
                <a:stretch>
                  <a:fillRect l="-968" r="-933"/>
                </a:stretch>
              </a:blipFill>
            </p:spPr>
            <p:txBody>
              <a:bodyPr/>
              <a:lstStyle/>
              <a:p>
                <a:r>
                  <a:rPr lang="en-US">
                    <a:noFill/>
                  </a:rPr>
                  <a:t> </a:t>
                </a:r>
              </a:p>
            </p:txBody>
          </p:sp>
        </mc:Fallback>
      </mc:AlternateContent>
    </p:spTree>
    <p:extLst>
      <p:ext uri="{BB962C8B-B14F-4D97-AF65-F5344CB8AC3E}">
        <p14:creationId xmlns:p14="http://schemas.microsoft.com/office/powerpoint/2010/main" val="376696423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036736" y="5981102"/>
            <a:ext cx="1251264" cy="1073665"/>
          </a:xfrm>
          <a:prstGeom prst="rect">
            <a:avLst/>
          </a:prstGeom>
        </p:spPr>
      </p:pic>
      <p:grpSp>
        <p:nvGrpSpPr>
          <p:cNvPr id="24" name="Group 23"/>
          <p:cNvGrpSpPr/>
          <p:nvPr/>
        </p:nvGrpSpPr>
        <p:grpSpPr>
          <a:xfrm>
            <a:off x="8252127" y="342900"/>
            <a:ext cx="1764821" cy="1137893"/>
            <a:chOff x="981393" y="777308"/>
            <a:chExt cx="1858639" cy="1275995"/>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30" name="TextBox 29"/>
            <p:cNvSpPr txBox="1"/>
            <p:nvPr/>
          </p:nvSpPr>
          <p:spPr>
            <a:xfrm>
              <a:off x="1222092" y="976785"/>
              <a:ext cx="1419799" cy="7075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425866" y="1734880"/>
                <a:ext cx="17417345" cy="8140114"/>
              </a:xfrm>
              <a:prstGeom prst="rect">
                <a:avLst/>
              </a:prstGeom>
            </p:spPr>
            <p:txBody>
              <a:bodyPr wrap="square">
                <a:spAutoFit/>
              </a:bodyPr>
              <a:lstStyle/>
              <a:p>
                <a:pPr algn="just">
                  <a:lnSpc>
                    <a:spcPct val="150000"/>
                  </a:lnSpc>
                </a:pPr>
                <a:r>
                  <a:rPr lang="vi-VN" sz="3400" smtClean="0"/>
                  <a:t>Đến lúc hai xe gặp nhau, tổng quãng đường đi được của hai xe đúng bằng </a:t>
                </a:r>
                <a:r>
                  <a:rPr lang="vi-VN" sz="3400"/>
                  <a:t>quãng </a:t>
                </a:r>
                <a:r>
                  <a:rPr lang="vi-VN" sz="3400" smtClean="0"/>
                  <a:t>đường</a:t>
                </a:r>
                <a:r>
                  <a:rPr lang="en-US" sz="3400" smtClean="0"/>
                  <a:t> </a:t>
                </a:r>
                <a:r>
                  <a:rPr lang="vi-VN" sz="3400" smtClean="0"/>
                  <a:t>Hà </a:t>
                </a:r>
                <a:r>
                  <a:rPr lang="vi-VN" sz="3400"/>
                  <a:t>Nội – Hải Phòng dài 120 km nên ta có phương trình: </a:t>
                </a:r>
                <a14:m>
                  <m:oMath xmlns:m="http://schemas.openxmlformats.org/officeDocument/2006/math">
                    <m:r>
                      <a:rPr lang="vi-VN" sz="3400" i="1" smtClean="0">
                        <a:latin typeface="Cambria Math" panose="02040503050406030204" pitchFamily="18" charset="0"/>
                      </a:rPr>
                      <m:t>40</m:t>
                    </m:r>
                    <m:r>
                      <a:rPr lang="vi-VN" sz="3400" i="1" smtClean="0">
                        <a:latin typeface="Cambria Math" panose="02040503050406030204" pitchFamily="18" charset="0"/>
                      </a:rPr>
                      <m:t>𝑥</m:t>
                    </m:r>
                    <m:r>
                      <a:rPr lang="vi-VN" sz="3400" i="1" smtClean="0">
                        <a:latin typeface="Cambria Math" panose="02040503050406030204" pitchFamily="18" charset="0"/>
                      </a:rPr>
                      <m:t>+60</m:t>
                    </m:r>
                    <m:d>
                      <m:dPr>
                        <m:ctrlPr>
                          <a:rPr lang="en-US" sz="3400" i="1">
                            <a:solidFill>
                              <a:prstClr val="black"/>
                            </a:solidFill>
                            <a:latin typeface="Cambria Math" panose="02040503050406030204" pitchFamily="18" charset="0"/>
                          </a:rPr>
                        </m:ctrlPr>
                      </m:dPr>
                      <m:e>
                        <m:r>
                          <a:rPr lang="en-US" sz="3400" i="1">
                            <a:solidFill>
                              <a:prstClr val="black"/>
                            </a:solidFill>
                            <a:latin typeface="Cambria Math" panose="02040503050406030204" pitchFamily="18" charset="0"/>
                          </a:rPr>
                          <m:t>𝑥</m:t>
                        </m:r>
                        <m:r>
                          <a:rPr lang="en-US" sz="3400" i="1">
                            <a:solidFill>
                              <a:prstClr val="black"/>
                            </a:solidFill>
                            <a:latin typeface="Cambria Math" panose="02040503050406030204" pitchFamily="18" charset="0"/>
                          </a:rPr>
                          <m:t>−</m:t>
                        </m:r>
                        <m:f>
                          <m:fPr>
                            <m:ctrlPr>
                              <a:rPr lang="en-US" sz="3400" i="1">
                                <a:solidFill>
                                  <a:prstClr val="black"/>
                                </a:solidFill>
                                <a:latin typeface="Cambria Math" panose="02040503050406030204" pitchFamily="18" charset="0"/>
                              </a:rPr>
                            </m:ctrlPr>
                          </m:fPr>
                          <m:num>
                            <m:r>
                              <a:rPr lang="en-US" sz="3400" i="1">
                                <a:solidFill>
                                  <a:prstClr val="black"/>
                                </a:solidFill>
                                <a:latin typeface="Cambria Math" panose="02040503050406030204" pitchFamily="18" charset="0"/>
                              </a:rPr>
                              <m:t>1</m:t>
                            </m:r>
                          </m:num>
                          <m:den>
                            <m:r>
                              <a:rPr lang="en-US" sz="3400" i="1">
                                <a:solidFill>
                                  <a:prstClr val="black"/>
                                </a:solidFill>
                                <a:latin typeface="Cambria Math" panose="02040503050406030204" pitchFamily="18" charset="0"/>
                              </a:rPr>
                              <m:t>6</m:t>
                            </m:r>
                          </m:den>
                        </m:f>
                      </m:e>
                    </m:d>
                    <m:r>
                      <a:rPr lang="en-US" sz="3400" b="0" i="1" smtClean="0">
                        <a:solidFill>
                          <a:prstClr val="black"/>
                        </a:solidFill>
                        <a:latin typeface="Cambria Math" panose="02040503050406030204" pitchFamily="18" charset="0"/>
                      </a:rPr>
                      <m:t>=120</m:t>
                    </m:r>
                  </m:oMath>
                </a14:m>
                <a:endParaRPr lang="vi-VN" sz="3400"/>
              </a:p>
              <a:p>
                <a:pPr algn="just">
                  <a:lnSpc>
                    <a:spcPct val="150000"/>
                  </a:lnSpc>
                </a:pPr>
                <a:r>
                  <a:rPr lang="vi-VN" sz="3400"/>
                  <a:t>Giải phương trình:</a:t>
                </a:r>
                <a:r>
                  <a:rPr lang="en-US" sz="3400" smtClean="0"/>
                  <a:t>                              </a:t>
                </a:r>
                <a14:m>
                  <m:oMath xmlns:m="http://schemas.openxmlformats.org/officeDocument/2006/math">
                    <m:r>
                      <a:rPr lang="en-US" sz="3400" b="0" i="0" smtClean="0">
                        <a:solidFill>
                          <a:prstClr val="black"/>
                        </a:solidFill>
                        <a:latin typeface="Cambria Math" panose="02040503050406030204" pitchFamily="18" charset="0"/>
                      </a:rPr>
                      <m:t> </m:t>
                    </m:r>
                    <m:r>
                      <a:rPr lang="vi-VN" sz="3400" i="1">
                        <a:solidFill>
                          <a:prstClr val="black"/>
                        </a:solidFill>
                        <a:latin typeface="Cambria Math" panose="02040503050406030204" pitchFamily="18" charset="0"/>
                      </a:rPr>
                      <m:t>40</m:t>
                    </m:r>
                    <m:r>
                      <a:rPr lang="vi-VN" sz="3400" i="1">
                        <a:solidFill>
                          <a:prstClr val="black"/>
                        </a:solidFill>
                        <a:latin typeface="Cambria Math" panose="02040503050406030204" pitchFamily="18" charset="0"/>
                      </a:rPr>
                      <m:t>𝑥</m:t>
                    </m:r>
                    <m:r>
                      <a:rPr lang="vi-VN" sz="3400" i="1">
                        <a:solidFill>
                          <a:prstClr val="black"/>
                        </a:solidFill>
                        <a:latin typeface="Cambria Math" panose="02040503050406030204" pitchFamily="18" charset="0"/>
                      </a:rPr>
                      <m:t>+60</m:t>
                    </m:r>
                    <m:d>
                      <m:dPr>
                        <m:ctrlPr>
                          <a:rPr lang="en-US" sz="3400" i="1">
                            <a:solidFill>
                              <a:prstClr val="black"/>
                            </a:solidFill>
                            <a:latin typeface="Cambria Math" panose="02040503050406030204" pitchFamily="18" charset="0"/>
                          </a:rPr>
                        </m:ctrlPr>
                      </m:dPr>
                      <m:e>
                        <m:r>
                          <a:rPr lang="en-US" sz="3400" i="1">
                            <a:solidFill>
                              <a:prstClr val="black"/>
                            </a:solidFill>
                            <a:latin typeface="Cambria Math" panose="02040503050406030204" pitchFamily="18" charset="0"/>
                          </a:rPr>
                          <m:t>𝑥</m:t>
                        </m:r>
                        <m:r>
                          <a:rPr lang="en-US" sz="3400" i="1">
                            <a:solidFill>
                              <a:prstClr val="black"/>
                            </a:solidFill>
                            <a:latin typeface="Cambria Math" panose="02040503050406030204" pitchFamily="18" charset="0"/>
                          </a:rPr>
                          <m:t>−</m:t>
                        </m:r>
                        <m:f>
                          <m:fPr>
                            <m:ctrlPr>
                              <a:rPr lang="en-US" sz="3400" i="1">
                                <a:solidFill>
                                  <a:prstClr val="black"/>
                                </a:solidFill>
                                <a:latin typeface="Cambria Math" panose="02040503050406030204" pitchFamily="18" charset="0"/>
                              </a:rPr>
                            </m:ctrlPr>
                          </m:fPr>
                          <m:num>
                            <m:r>
                              <a:rPr lang="en-US" sz="3400" i="1">
                                <a:solidFill>
                                  <a:prstClr val="black"/>
                                </a:solidFill>
                                <a:latin typeface="Cambria Math" panose="02040503050406030204" pitchFamily="18" charset="0"/>
                              </a:rPr>
                              <m:t>1</m:t>
                            </m:r>
                          </m:num>
                          <m:den>
                            <m:r>
                              <a:rPr lang="en-US" sz="3400" i="1">
                                <a:solidFill>
                                  <a:prstClr val="black"/>
                                </a:solidFill>
                                <a:latin typeface="Cambria Math" panose="02040503050406030204" pitchFamily="18" charset="0"/>
                              </a:rPr>
                              <m:t>6</m:t>
                            </m:r>
                          </m:den>
                        </m:f>
                      </m:e>
                    </m:d>
                    <m:r>
                      <a:rPr lang="en-US" sz="3400" i="1">
                        <a:solidFill>
                          <a:prstClr val="black"/>
                        </a:solidFill>
                        <a:latin typeface="Cambria Math" panose="02040503050406030204" pitchFamily="18" charset="0"/>
                      </a:rPr>
                      <m:t>=120</m:t>
                    </m:r>
                  </m:oMath>
                </a14:m>
                <a:endParaRPr lang="en-US" sz="3400" smtClean="0"/>
              </a:p>
              <a:p>
                <a:pPr algn="just">
                  <a:lnSpc>
                    <a:spcPct val="150000"/>
                  </a:lnSpc>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cs typeface="Times New Roman" panose="02020603050405020304" pitchFamily="18" charset="0"/>
                        </a:rPr>
                        <m:t> </m:t>
                      </m:r>
                      <m:r>
                        <a:rPr lang="en-US" sz="3800" b="0" i="1" smtClean="0">
                          <a:solidFill>
                            <a:prstClr val="black"/>
                          </a:solidFill>
                          <a:latin typeface="Cambria Math" panose="02040503050406030204" pitchFamily="18" charset="0"/>
                          <a:cs typeface="Times New Roman" panose="02020603050405020304" pitchFamily="18" charset="0"/>
                        </a:rPr>
                        <m:t>    </m:t>
                      </m:r>
                      <m:r>
                        <a:rPr lang="vi-VN" sz="3400" i="1" smtClean="0">
                          <a:latin typeface="Cambria Math" panose="02040503050406030204" pitchFamily="18" charset="0"/>
                        </a:rPr>
                        <m:t>40</m:t>
                      </m:r>
                      <m:r>
                        <a:rPr lang="vi-VN" sz="3400" i="1" smtClean="0">
                          <a:latin typeface="Cambria Math" panose="02040503050406030204" pitchFamily="18" charset="0"/>
                        </a:rPr>
                        <m:t>𝑥</m:t>
                      </m:r>
                      <m:r>
                        <a:rPr lang="en-US" sz="3400" b="0" i="1" smtClean="0">
                          <a:latin typeface="Cambria Math" panose="02040503050406030204" pitchFamily="18" charset="0"/>
                        </a:rPr>
                        <m:t>+</m:t>
                      </m:r>
                      <m:r>
                        <a:rPr lang="vi-VN" sz="3400" i="1" smtClean="0">
                          <a:latin typeface="Cambria Math" panose="02040503050406030204" pitchFamily="18" charset="0"/>
                        </a:rPr>
                        <m:t>60</m:t>
                      </m:r>
                      <m:r>
                        <a:rPr lang="vi-VN" sz="3400" i="1" smtClean="0">
                          <a:latin typeface="Cambria Math" panose="02040503050406030204" pitchFamily="18" charset="0"/>
                        </a:rPr>
                        <m:t>𝑥</m:t>
                      </m:r>
                      <m:r>
                        <a:rPr lang="en-US" sz="3400" b="0" i="1" smtClean="0">
                          <a:latin typeface="Cambria Math" panose="02040503050406030204" pitchFamily="18" charset="0"/>
                        </a:rPr>
                        <m:t>−</m:t>
                      </m:r>
                      <m:r>
                        <a:rPr lang="vi-VN" sz="3400" i="1" smtClean="0">
                          <a:latin typeface="Cambria Math" panose="02040503050406030204" pitchFamily="18" charset="0"/>
                        </a:rPr>
                        <m:t>10 </m:t>
                      </m:r>
                      <m:r>
                        <a:rPr lang="vi-VN" sz="3400" i="1">
                          <a:latin typeface="Cambria Math" panose="02040503050406030204" pitchFamily="18" charset="0"/>
                        </a:rPr>
                        <m:t>= 120</m:t>
                      </m:r>
                    </m:oMath>
                  </m:oMathPara>
                </a14:m>
                <a:endParaRPr lang="vi-VN" sz="3400"/>
              </a:p>
              <a:p>
                <a:pPr algn="just">
                  <a:lnSpc>
                    <a:spcPct val="150000"/>
                  </a:lnSpc>
                </a:pPr>
                <a14:m>
                  <m:oMathPara xmlns:m="http://schemas.openxmlformats.org/officeDocument/2006/math">
                    <m:oMathParaPr>
                      <m:jc m:val="centerGroup"/>
                    </m:oMathParaPr>
                    <m:oMath xmlns:m="http://schemas.openxmlformats.org/officeDocument/2006/math">
                      <m:r>
                        <a:rPr lang="en-US" sz="3400" b="0" i="1" smtClean="0">
                          <a:latin typeface="Cambria Math" panose="02040503050406030204" pitchFamily="18" charset="0"/>
                        </a:rPr>
                        <m:t>                           </m:t>
                      </m:r>
                      <m:r>
                        <a:rPr lang="vi-VN" sz="3400" i="1" smtClean="0">
                          <a:latin typeface="Cambria Math" panose="02040503050406030204" pitchFamily="18" charset="0"/>
                        </a:rPr>
                        <m:t>100</m:t>
                      </m:r>
                      <m:r>
                        <a:rPr lang="vi-VN" sz="3400" i="1" smtClean="0">
                          <a:latin typeface="Cambria Math" panose="02040503050406030204" pitchFamily="18" charset="0"/>
                        </a:rPr>
                        <m:t>𝑥</m:t>
                      </m:r>
                      <m:r>
                        <a:rPr lang="vi-VN" sz="3400" i="1" smtClean="0">
                          <a:latin typeface="Cambria Math" panose="02040503050406030204" pitchFamily="18" charset="0"/>
                        </a:rPr>
                        <m:t> = 130</m:t>
                      </m:r>
                    </m:oMath>
                  </m:oMathPara>
                </a14:m>
                <a:endParaRPr lang="vi-VN" sz="3400"/>
              </a:p>
              <a:p>
                <a:pPr lvl="0" algn="ctr">
                  <a:lnSpc>
                    <a:spcPct val="150000"/>
                  </a:lnSpc>
                </a:pPr>
                <a14:m>
                  <m:oMath xmlns:m="http://schemas.openxmlformats.org/officeDocument/2006/math">
                    <m:r>
                      <a:rPr lang="en-US" sz="3400" b="0" i="1" smtClean="0">
                        <a:solidFill>
                          <a:prstClr val="black"/>
                        </a:solidFill>
                        <a:latin typeface="Cambria Math" panose="02040503050406030204" pitchFamily="18" charset="0"/>
                      </a:rPr>
                      <m:t>                              </m:t>
                    </m:r>
                    <m:r>
                      <a:rPr lang="vi-VN" sz="3400" i="1">
                        <a:solidFill>
                          <a:prstClr val="black"/>
                        </a:solidFill>
                        <a:latin typeface="Cambria Math" panose="02040503050406030204" pitchFamily="18" charset="0"/>
                      </a:rPr>
                      <m:t>𝑥</m:t>
                    </m:r>
                    <m:r>
                      <a:rPr lang="vi-VN" sz="3400" i="1">
                        <a:solidFill>
                          <a:prstClr val="black"/>
                        </a:solidFill>
                        <a:latin typeface="Cambria Math" panose="02040503050406030204" pitchFamily="18" charset="0"/>
                      </a:rPr>
                      <m:t> =</m:t>
                    </m:r>
                    <m:f>
                      <m:fPr>
                        <m:ctrlPr>
                          <a:rPr lang="vi-VN" sz="3400" i="1" smtClean="0">
                            <a:solidFill>
                              <a:prstClr val="black"/>
                            </a:solidFill>
                            <a:latin typeface="Cambria Math" panose="02040503050406030204" pitchFamily="18" charset="0"/>
                          </a:rPr>
                        </m:ctrlPr>
                      </m:fPr>
                      <m:num>
                        <m:r>
                          <a:rPr lang="en-US" sz="3400" b="0" i="1" smtClean="0">
                            <a:solidFill>
                              <a:prstClr val="black"/>
                            </a:solidFill>
                            <a:latin typeface="Cambria Math" panose="02040503050406030204" pitchFamily="18" charset="0"/>
                          </a:rPr>
                          <m:t>13</m:t>
                        </m:r>
                      </m:num>
                      <m:den>
                        <m:r>
                          <a:rPr lang="en-US" sz="3400" b="0" i="1" smtClean="0">
                            <a:solidFill>
                              <a:prstClr val="black"/>
                            </a:solidFill>
                            <a:latin typeface="Cambria Math" panose="02040503050406030204" pitchFamily="18" charset="0"/>
                          </a:rPr>
                          <m:t>10</m:t>
                        </m:r>
                      </m:den>
                    </m:f>
                  </m:oMath>
                </a14:m>
                <a:r>
                  <a:rPr lang="en-US" sz="3400" smtClean="0">
                    <a:solidFill>
                      <a:prstClr val="black"/>
                    </a:solidFill>
                  </a:rPr>
                  <a:t> </a:t>
                </a:r>
                <a:endParaRPr lang="vi-VN" sz="3400">
                  <a:solidFill>
                    <a:prstClr val="black"/>
                  </a:solidFill>
                </a:endParaRPr>
              </a:p>
              <a:p>
                <a:pPr algn="just">
                  <a:lnSpc>
                    <a:spcPct val="150000"/>
                  </a:lnSpc>
                </a:pPr>
                <a:r>
                  <a:rPr lang="vi-VN" sz="3400" smtClean="0"/>
                  <a:t>Giá trị </a:t>
                </a:r>
                <a14:m>
                  <m:oMath xmlns:m="http://schemas.openxmlformats.org/officeDocument/2006/math">
                    <m:r>
                      <a:rPr lang="vi-VN" sz="3400" i="1">
                        <a:solidFill>
                          <a:prstClr val="black"/>
                        </a:solidFill>
                        <a:latin typeface="Cambria Math" panose="02040503050406030204" pitchFamily="18" charset="0"/>
                      </a:rPr>
                      <m:t>𝑥</m:t>
                    </m:r>
                    <m:r>
                      <a:rPr lang="vi-VN" sz="3400" i="1">
                        <a:solidFill>
                          <a:prstClr val="black"/>
                        </a:solidFill>
                        <a:latin typeface="Cambria Math" panose="02040503050406030204" pitchFamily="18" charset="0"/>
                      </a:rPr>
                      <m:t>=</m:t>
                    </m:r>
                    <m:f>
                      <m:fPr>
                        <m:ctrlPr>
                          <a:rPr lang="vi-VN" sz="3400" i="1">
                            <a:solidFill>
                              <a:prstClr val="black"/>
                            </a:solidFill>
                            <a:latin typeface="Cambria Math" panose="02040503050406030204" pitchFamily="18" charset="0"/>
                          </a:rPr>
                        </m:ctrlPr>
                      </m:fPr>
                      <m:num>
                        <m:r>
                          <a:rPr lang="en-US" sz="3400" i="1">
                            <a:solidFill>
                              <a:prstClr val="black"/>
                            </a:solidFill>
                            <a:latin typeface="Cambria Math" panose="02040503050406030204" pitchFamily="18" charset="0"/>
                          </a:rPr>
                          <m:t>13</m:t>
                        </m:r>
                      </m:num>
                      <m:den>
                        <m:r>
                          <a:rPr lang="en-US" sz="3400" i="1">
                            <a:solidFill>
                              <a:prstClr val="black"/>
                            </a:solidFill>
                            <a:latin typeface="Cambria Math" panose="02040503050406030204" pitchFamily="18" charset="0"/>
                          </a:rPr>
                          <m:t>10</m:t>
                        </m:r>
                      </m:den>
                    </m:f>
                  </m:oMath>
                </a14:m>
                <a:r>
                  <a:rPr lang="en-US" sz="3400" smtClean="0"/>
                  <a:t> </a:t>
                </a:r>
                <a:r>
                  <a:rPr lang="vi-VN" sz="3400" smtClean="0"/>
                  <a:t>thoả </a:t>
                </a:r>
                <a:r>
                  <a:rPr lang="vi-VN" sz="3400"/>
                  <a:t>mãn điều kiện của ẩn</a:t>
                </a:r>
                <a:r>
                  <a:rPr lang="vi-VN" sz="3400"/>
                  <a:t>. </a:t>
                </a:r>
                <a:endParaRPr lang="en-US" sz="3400" smtClean="0"/>
              </a:p>
              <a:p>
                <a:pPr algn="just">
                  <a:lnSpc>
                    <a:spcPct val="150000"/>
                  </a:lnSpc>
                </a:pPr>
                <a:r>
                  <a:rPr lang="vi-VN" sz="3400" smtClean="0"/>
                  <a:t>Vậy </a:t>
                </a:r>
                <a:r>
                  <a:rPr lang="vi-VN" sz="3400"/>
                  <a:t>kể từ khi xe máy khởi hành, hai </a:t>
                </a:r>
                <a:r>
                  <a:rPr lang="vi-VN" sz="3400"/>
                  <a:t>xe </a:t>
                </a:r>
                <a:r>
                  <a:rPr lang="vi-VN" sz="3400" smtClean="0"/>
                  <a:t>gặp</a:t>
                </a:r>
                <a:r>
                  <a:rPr lang="en-US" sz="3400" smtClean="0"/>
                  <a:t> </a:t>
                </a:r>
                <a:r>
                  <a:rPr lang="vi-VN" sz="3400" smtClean="0"/>
                  <a:t>nhau sau</a:t>
                </a:r>
                <a:r>
                  <a:rPr lang="en-US" sz="3400" smtClean="0"/>
                  <a:t> </a:t>
                </a:r>
                <a14:m>
                  <m:oMath xmlns:m="http://schemas.openxmlformats.org/officeDocument/2006/math">
                    <m:f>
                      <m:fPr>
                        <m:ctrlPr>
                          <a:rPr lang="vi-VN" sz="3400" i="1">
                            <a:solidFill>
                              <a:prstClr val="black"/>
                            </a:solidFill>
                            <a:latin typeface="Cambria Math" panose="02040503050406030204" pitchFamily="18" charset="0"/>
                          </a:rPr>
                        </m:ctrlPr>
                      </m:fPr>
                      <m:num>
                        <m:r>
                          <a:rPr lang="en-US" sz="3400" i="1">
                            <a:solidFill>
                              <a:prstClr val="black"/>
                            </a:solidFill>
                            <a:latin typeface="Cambria Math" panose="02040503050406030204" pitchFamily="18" charset="0"/>
                          </a:rPr>
                          <m:t>13</m:t>
                        </m:r>
                      </m:num>
                      <m:den>
                        <m:r>
                          <a:rPr lang="en-US" sz="3400" i="1">
                            <a:solidFill>
                              <a:prstClr val="black"/>
                            </a:solidFill>
                            <a:latin typeface="Cambria Math" panose="02040503050406030204" pitchFamily="18" charset="0"/>
                          </a:rPr>
                          <m:t>10</m:t>
                        </m:r>
                      </m:den>
                    </m:f>
                  </m:oMath>
                </a14:m>
                <a:r>
                  <a:rPr lang="en-US" sz="3400" smtClean="0"/>
                  <a:t> </a:t>
                </a:r>
                <a:r>
                  <a:rPr lang="vi-VN" sz="3400" smtClean="0"/>
                  <a:t>giờ</a:t>
                </a:r>
                <a:r>
                  <a:rPr lang="vi-VN" sz="3400"/>
                  <a:t>, tức là 1 giờ 18 </a:t>
                </a:r>
                <a:r>
                  <a:rPr lang="vi-VN" sz="3400"/>
                  <a:t>phút</a:t>
                </a:r>
                <a:r>
                  <a:rPr lang="vi-VN" sz="3400" smtClean="0"/>
                  <a:t>.</a:t>
                </a:r>
                <a:endParaRPr lang="vi-VN" sz="3400"/>
              </a:p>
            </p:txBody>
          </p:sp>
        </mc:Choice>
        <mc:Fallback>
          <p:sp>
            <p:nvSpPr>
              <p:cNvPr id="3" name="Rectangle 2"/>
              <p:cNvSpPr>
                <a:spLocks noRot="1" noChangeAspect="1" noMove="1" noResize="1" noEditPoints="1" noAdjustHandles="1" noChangeArrowheads="1" noChangeShapeType="1" noTextEdit="1"/>
              </p:cNvSpPr>
              <p:nvPr/>
            </p:nvSpPr>
            <p:spPr>
              <a:xfrm>
                <a:off x="425866" y="1734880"/>
                <a:ext cx="17417345" cy="8140114"/>
              </a:xfrm>
              <a:prstGeom prst="rect">
                <a:avLst/>
              </a:prstGeom>
              <a:blipFill>
                <a:blip r:embed="rId4"/>
                <a:stretch>
                  <a:fillRect l="-980" r="-980"/>
                </a:stretch>
              </a:blipFill>
            </p:spPr>
            <p:txBody>
              <a:bodyPr/>
              <a:lstStyle/>
              <a:p>
                <a:r>
                  <a:rPr lang="en-US">
                    <a:noFill/>
                  </a:rPr>
                  <a:t> </a:t>
                </a:r>
              </a:p>
            </p:txBody>
          </p:sp>
        </mc:Fallback>
      </mc:AlternateContent>
    </p:spTree>
    <p:extLst>
      <p:ext uri="{BB962C8B-B14F-4D97-AF65-F5344CB8AC3E}">
        <p14:creationId xmlns:p14="http://schemas.microsoft.com/office/powerpoint/2010/main" val="3507387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14" name="Group 13"/>
          <p:cNvGrpSpPr/>
          <p:nvPr/>
        </p:nvGrpSpPr>
        <p:grpSpPr>
          <a:xfrm>
            <a:off x="-304800" y="9612902"/>
            <a:ext cx="18797996" cy="9398998"/>
            <a:chOff x="-228600" y="7810500"/>
            <a:chExt cx="18797996" cy="9398998"/>
          </a:xfrm>
        </p:grpSpPr>
        <p:sp>
          <p:nvSpPr>
            <p:cNvPr id="2"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sp>
        <p:nvSpPr>
          <p:cNvPr id="16" name="TextBox 15"/>
          <p:cNvSpPr txBox="1"/>
          <p:nvPr/>
        </p:nvSpPr>
        <p:spPr>
          <a:xfrm>
            <a:off x="6019800" y="530304"/>
            <a:ext cx="6629400" cy="1169551"/>
          </a:xfrm>
          <a:prstGeom prst="rect">
            <a:avLst/>
          </a:prstGeom>
          <a:noFill/>
        </p:spPr>
        <p:txBody>
          <a:bodyPr wrap="square" rtlCol="0">
            <a:spAutoFit/>
          </a:bodyPr>
          <a:lstStyle/>
          <a:p>
            <a:pPr algn="ctr"/>
            <a:r>
              <a:rPr lang="vi-VN" sz="7000" b="1" smtClean="0">
                <a:solidFill>
                  <a:srgbClr val="C00000"/>
                </a:solidFill>
                <a:latin typeface="Arial" panose="020B0604020202020204" pitchFamily="34" charset="0"/>
                <a:cs typeface="Arial" panose="020B0604020202020204" pitchFamily="34" charset="0"/>
              </a:rPr>
              <a:t>KHỞI ĐỘNG</a:t>
            </a:r>
            <a:endParaRPr lang="en-US" sz="7000" b="1">
              <a:solidFill>
                <a:srgbClr val="C00000"/>
              </a:solidFill>
              <a:latin typeface="Arial" panose="020B0604020202020204" pitchFamily="34" charset="0"/>
              <a:cs typeface="Arial" panose="020B0604020202020204" pitchFamily="34" charset="0"/>
            </a:endParaRPr>
          </a:p>
        </p:txBody>
      </p:sp>
      <p:sp>
        <p:nvSpPr>
          <p:cNvPr id="30" name="Freeform 8"/>
          <p:cNvSpPr/>
          <p:nvPr/>
        </p:nvSpPr>
        <p:spPr>
          <a:xfrm rot="1045462">
            <a:off x="16385598" y="353921"/>
            <a:ext cx="1518562" cy="1776878"/>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3"/>
            <a:stretch>
              <a:fillRect/>
            </a:stretch>
          </a:blipFill>
        </p:spPr>
      </p:sp>
      <p:sp>
        <p:nvSpPr>
          <p:cNvPr id="4" name="Rectangle 3"/>
          <p:cNvSpPr/>
          <p:nvPr/>
        </p:nvSpPr>
        <p:spPr>
          <a:xfrm>
            <a:off x="457200" y="2028765"/>
            <a:ext cx="17297159" cy="5324535"/>
          </a:xfrm>
          <a:prstGeom prst="rect">
            <a:avLst/>
          </a:prstGeom>
        </p:spPr>
        <p:txBody>
          <a:bodyPr wrap="square">
            <a:spAutoFit/>
          </a:bodyPr>
          <a:lstStyle/>
          <a:p>
            <a:pPr algn="just">
              <a:lnSpc>
                <a:spcPct val="170000"/>
              </a:lnSpc>
            </a:pPr>
            <a:r>
              <a:rPr lang="da-DK" sz="4000">
                <a:latin typeface="Arial" panose="020B0604020202020204" pitchFamily="34" charset="0"/>
                <a:ea typeface="Calibri" panose="020F0502020204030204" pitchFamily="34" charset="0"/>
                <a:cs typeface="Arial" panose="020B0604020202020204" pitchFamily="34" charset="0"/>
              </a:rPr>
              <a:t>Trong kho tàng văn hóa dân gian Hy Lạp có bài toán cổ sau:</a:t>
            </a:r>
            <a:endParaRPr lang="en-US" sz="4000">
              <a:latin typeface="Arial" panose="020B0604020202020204" pitchFamily="34" charset="0"/>
              <a:ea typeface="Arial" panose="020B0604020202020204" pitchFamily="34" charset="0"/>
              <a:cs typeface="Arial" panose="020B0604020202020204" pitchFamily="34" charset="0"/>
            </a:endParaRPr>
          </a:p>
          <a:p>
            <a:pPr lvl="0" algn="just">
              <a:lnSpc>
                <a:spcPct val="170000"/>
              </a:lnSpc>
            </a:pPr>
            <a:r>
              <a:rPr lang="da-DK" sz="4000" smtClean="0">
                <a:latin typeface="Arial" panose="020B0604020202020204" pitchFamily="34" charset="0"/>
                <a:ea typeface="Calibri" panose="020F0502020204030204" pitchFamily="34" charset="0"/>
                <a:cs typeface="Arial" panose="020B0604020202020204" pitchFamily="34" charset="0"/>
              </a:rPr>
              <a:t>	</a:t>
            </a:r>
            <a:r>
              <a:rPr lang="da-DK" sz="4000" i="1" smtClean="0">
                <a:latin typeface="Arial" panose="020B0604020202020204" pitchFamily="34" charset="0"/>
                <a:ea typeface="Calibri" panose="020F0502020204030204" pitchFamily="34" charset="0"/>
                <a:cs typeface="Arial" panose="020B0604020202020204" pitchFamily="34" charset="0"/>
              </a:rPr>
              <a:t>Một </a:t>
            </a:r>
            <a:r>
              <a:rPr lang="da-DK" sz="4000" i="1">
                <a:latin typeface="Arial" panose="020B0604020202020204" pitchFamily="34" charset="0"/>
                <a:ea typeface="Calibri" panose="020F0502020204030204" pitchFamily="34" charset="0"/>
                <a:cs typeface="Arial" panose="020B0604020202020204" pitchFamily="34" charset="0"/>
              </a:rPr>
              <a:t>người hỏi nhà toán học Pythagore rằng ông có bao nhiêu học trò. Ông </a:t>
            </a:r>
            <a:r>
              <a:rPr lang="da-DK" sz="4000" i="1">
                <a:latin typeface="Arial" panose="020B0604020202020204" pitchFamily="34" charset="0"/>
                <a:ea typeface="Calibri" panose="020F0502020204030204" pitchFamily="34" charset="0"/>
                <a:cs typeface="Arial" panose="020B0604020202020204" pitchFamily="34" charset="0"/>
              </a:rPr>
              <a:t>trả </a:t>
            </a:r>
            <a:r>
              <a:rPr lang="da-DK" sz="4000" i="1" smtClean="0">
                <a:latin typeface="Arial" panose="020B0604020202020204" pitchFamily="34" charset="0"/>
                <a:ea typeface="Calibri" panose="020F0502020204030204" pitchFamily="34" charset="0"/>
                <a:cs typeface="Arial" panose="020B0604020202020204" pitchFamily="34" charset="0"/>
              </a:rPr>
              <a:t>lời: </a:t>
            </a:r>
            <a:r>
              <a:rPr lang="en-US" sz="4000" i="1" smtClean="0">
                <a:solidFill>
                  <a:prstClr val="black"/>
                </a:solidFill>
                <a:latin typeface="Arial" panose="020B0604020202020204" pitchFamily="34" charset="0"/>
                <a:cs typeface="Arial" panose="020B0604020202020204" pitchFamily="34" charset="0"/>
              </a:rPr>
              <a:t>“</a:t>
            </a:r>
            <a:r>
              <a:rPr lang="da-DK" sz="4000" i="1" smtClean="0">
                <a:latin typeface="Arial" panose="020B0604020202020204" pitchFamily="34" charset="0"/>
                <a:ea typeface="Calibri" panose="020F0502020204030204" pitchFamily="34" charset="0"/>
                <a:cs typeface="Arial" panose="020B0604020202020204" pitchFamily="34" charset="0"/>
              </a:rPr>
              <a:t>Một </a:t>
            </a:r>
            <a:r>
              <a:rPr lang="da-DK" sz="4000" i="1">
                <a:latin typeface="Arial" panose="020B0604020202020204" pitchFamily="34" charset="0"/>
                <a:ea typeface="Calibri" panose="020F0502020204030204" pitchFamily="34" charset="0"/>
                <a:cs typeface="Arial" panose="020B0604020202020204" pitchFamily="34" charset="0"/>
              </a:rPr>
              <a:t>nửa số học trò của tôi học Toán, một phần tư học Nhạc, một phần bảy đăm chiêu, ngoài ra có ba cô </a:t>
            </a:r>
            <a:r>
              <a:rPr lang="da-DK" sz="4000" i="1">
                <a:latin typeface="Arial" panose="020B0604020202020204" pitchFamily="34" charset="0"/>
                <a:ea typeface="Calibri" panose="020F0502020204030204" pitchFamily="34" charset="0"/>
                <a:cs typeface="Arial" panose="020B0604020202020204" pitchFamily="34" charset="0"/>
              </a:rPr>
              <a:t>gái</a:t>
            </a:r>
            <a:r>
              <a:rPr lang="da-DK" sz="4000" i="1" smtClean="0">
                <a:latin typeface="Arial" panose="020B0604020202020204" pitchFamily="34" charset="0"/>
                <a:ea typeface="Calibri" panose="020F0502020204030204" pitchFamily="34" charset="0"/>
                <a:cs typeface="Arial" panose="020B0604020202020204" pitchFamily="34" charset="0"/>
              </a:rPr>
              <a:t>”.</a:t>
            </a:r>
          </a:p>
          <a:p>
            <a:pPr lvl="0" algn="r">
              <a:lnSpc>
                <a:spcPct val="170000"/>
              </a:lnSpc>
            </a:pPr>
            <a:r>
              <a:rPr lang="en-US" sz="3600" i="1">
                <a:latin typeface="Arial" panose="020B0604020202020204" pitchFamily="34" charset="0"/>
                <a:ea typeface="Arial" panose="020B0604020202020204" pitchFamily="34" charset="0"/>
                <a:cs typeface="Arial" panose="020B0604020202020204" pitchFamily="34" charset="0"/>
              </a:rPr>
              <a:t>(Nguồn: V. D. Tchit-chia-cốp, Những bài toán cổ, NXB Giáo dục, 2004)</a:t>
            </a:r>
          </a:p>
        </p:txBody>
      </p:sp>
      <p:grpSp>
        <p:nvGrpSpPr>
          <p:cNvPr id="8" name="Group 7"/>
          <p:cNvGrpSpPr/>
          <p:nvPr/>
        </p:nvGrpSpPr>
        <p:grpSpPr>
          <a:xfrm>
            <a:off x="2362200" y="7734300"/>
            <a:ext cx="14401800" cy="1215107"/>
            <a:chOff x="2362200" y="7841199"/>
            <a:chExt cx="14401800" cy="1215107"/>
          </a:xfrm>
        </p:grpSpPr>
        <p:sp>
          <p:nvSpPr>
            <p:cNvPr id="6" name="Rectangle 5"/>
            <p:cNvSpPr/>
            <p:nvPr/>
          </p:nvSpPr>
          <p:spPr>
            <a:xfrm>
              <a:off x="3733800" y="7841199"/>
              <a:ext cx="13030200" cy="1138773"/>
            </a:xfrm>
            <a:prstGeom prst="rect">
              <a:avLst/>
            </a:prstGeom>
          </p:spPr>
          <p:txBody>
            <a:bodyPr wrap="square">
              <a:spAutoFit/>
            </a:bodyPr>
            <a:lstStyle/>
            <a:p>
              <a:pPr lvl="0" algn="just">
                <a:lnSpc>
                  <a:spcPct val="170000"/>
                </a:lnSpc>
              </a:pPr>
              <a:r>
                <a:rPr lang="da-DK" sz="4000">
                  <a:solidFill>
                    <a:prstClr val="black"/>
                  </a:solidFill>
                  <a:latin typeface="Arial" panose="020B0604020202020204" pitchFamily="34" charset="0"/>
                  <a:ea typeface="Calibri" panose="020F0502020204030204" pitchFamily="34" charset="0"/>
                  <a:cs typeface="Arial" panose="020B0604020202020204" pitchFamily="34" charset="0"/>
                </a:rPr>
                <a:t>Hỏi nhà Toán học Pythagore có bao nhiêu </a:t>
              </a:r>
              <a:r>
                <a:rPr lang="da-DK" sz="4000">
                  <a:solidFill>
                    <a:prstClr val="black"/>
                  </a:solidFill>
                  <a:latin typeface="Arial" panose="020B0604020202020204" pitchFamily="34" charset="0"/>
                  <a:ea typeface="Calibri" panose="020F0502020204030204" pitchFamily="34" charset="0"/>
                  <a:cs typeface="Arial" panose="020B0604020202020204" pitchFamily="34" charset="0"/>
                </a:rPr>
                <a:t>học </a:t>
              </a:r>
              <a:r>
                <a:rPr lang="da-DK" sz="4000" smtClean="0">
                  <a:solidFill>
                    <a:prstClr val="black"/>
                  </a:solidFill>
                  <a:latin typeface="Arial" panose="020B0604020202020204" pitchFamily="34" charset="0"/>
                  <a:ea typeface="Calibri" panose="020F0502020204030204" pitchFamily="34" charset="0"/>
                  <a:cs typeface="Arial" panose="020B0604020202020204" pitchFamily="34" charset="0"/>
                </a:rPr>
                <a:t>trò? </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2362200" y="8016848"/>
              <a:ext cx="1210161" cy="103945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3"/>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3"/>
            <a:stretch>
              <a:fillRect/>
            </a:stretch>
          </a:blipFill>
        </p:spPr>
      </p:sp>
      <p:grpSp>
        <p:nvGrpSpPr>
          <p:cNvPr id="16" name="Group 17"/>
          <p:cNvGrpSpPr/>
          <p:nvPr/>
        </p:nvGrpSpPr>
        <p:grpSpPr>
          <a:xfrm>
            <a:off x="260684"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4"/>
          <p:cNvGrpSpPr/>
          <p:nvPr/>
        </p:nvGrpSpPr>
        <p:grpSpPr>
          <a:xfrm>
            <a:off x="415389" y="387229"/>
            <a:ext cx="17896674" cy="1022471"/>
            <a:chOff x="462417" y="648440"/>
            <a:chExt cx="17007504" cy="1022471"/>
          </a:xfrm>
        </p:grpSpPr>
        <p:sp>
          <p:nvSpPr>
            <p:cNvPr id="26" name="Rounded Rectangle 25"/>
            <p:cNvSpPr/>
            <p:nvPr/>
          </p:nvSpPr>
          <p:spPr>
            <a:xfrm>
              <a:off x="533401" y="753021"/>
              <a:ext cx="2209799" cy="91789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a:t>
              </a:r>
              <a:r>
                <a:rPr kumimoji="0" lang="en-US" sz="3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27"/>
            <p:cNvSpPr/>
            <p:nvPr/>
          </p:nvSpPr>
          <p:spPr>
            <a:xfrm>
              <a:off x="462417" y="648440"/>
              <a:ext cx="17007504" cy="1006429"/>
            </a:xfrm>
            <a:prstGeom prst="rect">
              <a:avLst/>
            </a:prstGeom>
          </p:spPr>
          <p:txBody>
            <a:bodyPr wrap="square">
              <a:spAutoFit/>
            </a:bodyPr>
            <a:lstStyle/>
            <a:p>
              <a:pPr lvl="0" algn="just">
                <a:lnSpc>
                  <a:spcPct val="165000"/>
                </a:lnSpc>
              </a:pPr>
              <a:r>
                <a:rPr kumimoji="0" lang="en-US" sz="3600" b="0" i="0" u="none" strike="noStrike" kern="1200" cap="none" spc="0" normalizeH="0" baseline="0" noProof="0" smtClean="0">
                  <a:ln>
                    <a:noFill/>
                  </a:ln>
                  <a:solidFill>
                    <a:prstClr val="black"/>
                  </a:solidFill>
                  <a:effectLst/>
                  <a:uLnTx/>
                  <a:uFillTx/>
                  <a:latin typeface="Calibri"/>
                </a:rPr>
                <a:t>                        </a:t>
              </a:r>
              <a:r>
                <a:rPr lang="vi-VN" sz="3600" smtClean="0">
                  <a:solidFill>
                    <a:prstClr val="black"/>
                  </a:solidFill>
                </a:rPr>
                <a:t>Giá </a:t>
              </a:r>
              <a:r>
                <a:rPr lang="vi-VN" sz="3600">
                  <a:solidFill>
                    <a:prstClr val="black"/>
                  </a:solidFill>
                </a:rPr>
                <a:t>cước dịch vụ của một hãng taxi ở Hà Nội vào tháng 4/2022 như sau:</a:t>
              </a: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2835467" y="1638300"/>
            <a:ext cx="12837368" cy="2139562"/>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09600" y="3848100"/>
                <a:ext cx="17068800" cy="6165790"/>
              </a:xfrm>
              <a:prstGeom prst="rect">
                <a:avLst/>
              </a:prstGeom>
            </p:spPr>
            <p:txBody>
              <a:bodyPr wrap="square">
                <a:spAutoFit/>
              </a:bodyPr>
              <a:lstStyle/>
              <a:p>
                <a:pPr algn="just">
                  <a:lnSpc>
                    <a:spcPct val="150000"/>
                  </a:lnSpc>
                  <a:spcAft>
                    <a:spcPts val="500"/>
                  </a:spcAft>
                </a:pPr>
                <a:r>
                  <a:rPr lang="vi-VN" sz="3600" smtClean="0">
                    <a:latin typeface="Arial" panose="020B0604020202020204" pitchFamily="34" charset="0"/>
                    <a:cs typeface="Arial" panose="020B0604020202020204" pitchFamily="34" charset="0"/>
                  </a:rPr>
                  <a:t>Gọi </a:t>
                </a:r>
                <a14:m>
                  <m:oMath xmlns:m="http://schemas.openxmlformats.org/officeDocument/2006/math">
                    <m:r>
                      <a:rPr lang="vi-VN" sz="3600" i="1" smtClean="0">
                        <a:latin typeface="Cambria Math" panose="02040503050406030204" pitchFamily="18" charset="0"/>
                        <a:cs typeface="Arial" panose="020B0604020202020204" pitchFamily="34" charset="0"/>
                      </a:rPr>
                      <m:t>𝑥</m:t>
                    </m:r>
                    <m:r>
                      <a:rPr lang="vi-VN" sz="3600" i="1" smtClean="0">
                        <a:latin typeface="Cambria Math" panose="02040503050406030204" pitchFamily="18" charset="0"/>
                        <a:cs typeface="Arial" panose="020B0604020202020204" pitchFamily="34" charset="0"/>
                      </a:rPr>
                      <m:t> (</m:t>
                    </m:r>
                    <m:r>
                      <a:rPr lang="vi-VN" sz="3600" i="1" smtClean="0">
                        <a:latin typeface="Cambria Math" panose="02040503050406030204" pitchFamily="18" charset="0"/>
                        <a:cs typeface="Arial" panose="020B0604020202020204" pitchFamily="34" charset="0"/>
                      </a:rPr>
                      <m:t>𝑥</m:t>
                    </m:r>
                    <m:r>
                      <a:rPr lang="vi-VN" sz="3600" i="1" smtClean="0">
                        <a:latin typeface="Cambria Math" panose="02040503050406030204" pitchFamily="18" charset="0"/>
                        <a:cs typeface="Arial" panose="020B0604020202020204" pitchFamily="34" charset="0"/>
                      </a:rPr>
                      <m:t>&gt;0)</m:t>
                    </m:r>
                  </m:oMath>
                </a14:m>
                <a:r>
                  <a:rPr lang="en-US"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là số kilômét mà hành khách di chuyển. Khi đó, số tiền mà hành </a:t>
                </a:r>
                <a:r>
                  <a:rPr lang="vi-VN" sz="3600">
                    <a:latin typeface="Arial" panose="020B0604020202020204" pitchFamily="34" charset="0"/>
                    <a:cs typeface="Arial" panose="020B0604020202020204" pitchFamily="34" charset="0"/>
                  </a:rPr>
                  <a:t>khách </a:t>
                </a:r>
                <a:r>
                  <a:rPr lang="vi-VN" sz="3600" smtClean="0">
                    <a:latin typeface="Arial" panose="020B0604020202020204" pitchFamily="34" charset="0"/>
                    <a:cs typeface="Arial" panose="020B0604020202020204" pitchFamily="34" charset="0"/>
                  </a:rPr>
                  <a:t>phải</a:t>
                </a:r>
                <a:r>
                  <a:rPr lang="en-US" sz="3600" smtClean="0">
                    <a:latin typeface="Arial" panose="020B0604020202020204" pitchFamily="34" charset="0"/>
                    <a:cs typeface="Arial" panose="020B0604020202020204" pitchFamily="34" charset="0"/>
                  </a:rPr>
                  <a:t> </a:t>
                </a:r>
                <a:r>
                  <a:rPr lang="vi-VN" sz="3600" smtClean="0">
                    <a:latin typeface="Arial" panose="020B0604020202020204" pitchFamily="34" charset="0"/>
                    <a:cs typeface="Arial" panose="020B0604020202020204" pitchFamily="34" charset="0"/>
                  </a:rPr>
                  <a:t>trả </a:t>
                </a:r>
                <a:r>
                  <a:rPr lang="vi-VN" sz="3600">
                    <a:latin typeface="Arial" panose="020B0604020202020204" pitchFamily="34" charset="0"/>
                    <a:cs typeface="Arial" panose="020B0604020202020204" pitchFamily="34" charset="0"/>
                  </a:rPr>
                  <a:t>được tính bởi công thức:</a:t>
                </a:r>
              </a:p>
              <a:p>
                <a:pPr>
                  <a:lnSpc>
                    <a:spcPct val="150000"/>
                  </a:lnSpc>
                  <a:spcAft>
                    <a:spcPts val="500"/>
                  </a:spcAft>
                </a:pPr>
                <a:r>
                  <a:rPr lang="en-US" sz="3600" smtClean="0">
                    <a:cs typeface="Arial" panose="020B0604020202020204" pitchFamily="34" charset="0"/>
                  </a:rPr>
                  <a:t>					</a:t>
                </a:r>
                <a14:m>
                  <m:oMath xmlns:m="http://schemas.openxmlformats.org/officeDocument/2006/math">
                    <m:r>
                      <a:rPr lang="vi-VN" sz="3600" i="1" smtClean="0">
                        <a:latin typeface="Cambria Math" panose="02040503050406030204" pitchFamily="18" charset="0"/>
                        <a:cs typeface="Arial" panose="020B0604020202020204" pitchFamily="34" charset="0"/>
                      </a:rPr>
                      <m:t>𝑇</m:t>
                    </m:r>
                    <m:r>
                      <a:rPr lang="vi-VN" sz="3600" i="1" smtClean="0">
                        <a:latin typeface="Cambria Math" panose="02040503050406030204" pitchFamily="18" charset="0"/>
                        <a:cs typeface="Arial" panose="020B0604020202020204" pitchFamily="34" charset="0"/>
                      </a:rPr>
                      <m:t>=20 000 </m:t>
                    </m:r>
                  </m:oMath>
                </a14:m>
                <a:r>
                  <a:rPr lang="vi-VN" sz="3600">
                    <a:latin typeface="Arial" panose="020B0604020202020204" pitchFamily="34" charset="0"/>
                    <a:cs typeface="Arial" panose="020B0604020202020204" pitchFamily="34" charset="0"/>
                  </a:rPr>
                  <a:t>nếu </a:t>
                </a:r>
                <a14:m>
                  <m:oMath xmlns:m="http://schemas.openxmlformats.org/officeDocument/2006/math">
                    <m:r>
                      <a:rPr lang="vi-VN" sz="3600" i="1" smtClean="0">
                        <a:latin typeface="Cambria Math" panose="02040503050406030204" pitchFamily="18" charset="0"/>
                        <a:cs typeface="Arial" panose="020B0604020202020204" pitchFamily="34" charset="0"/>
                      </a:rPr>
                      <m:t>0&lt;</m:t>
                    </m:r>
                    <m:r>
                      <a:rPr lang="vi-VN" sz="3600" i="1" smtClean="0">
                        <a:latin typeface="Cambria Math" panose="02040503050406030204" pitchFamily="18" charset="0"/>
                        <a:cs typeface="Arial" panose="020B0604020202020204" pitchFamily="34" charset="0"/>
                      </a:rPr>
                      <m:t>𝑥</m:t>
                    </m:r>
                    <m:r>
                      <a:rPr lang="vi-VN" sz="360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1;</m:t>
                    </m:r>
                  </m:oMath>
                </a14:m>
                <a:endParaRPr lang="vi-VN" sz="3600">
                  <a:latin typeface="Arial" panose="020B0604020202020204" pitchFamily="34" charset="0"/>
                  <a:cs typeface="Arial" panose="020B0604020202020204" pitchFamily="34" charset="0"/>
                </a:endParaRPr>
              </a:p>
              <a:p>
                <a:pPr algn="just">
                  <a:lnSpc>
                    <a:spcPct val="150000"/>
                  </a:lnSpc>
                  <a:spcAft>
                    <a:spcPts val="500"/>
                  </a:spcAft>
                </a:pPr>
                <a:r>
                  <a:rPr lang="en-US" sz="3600" smtClean="0">
                    <a:cs typeface="Arial" panose="020B0604020202020204" pitchFamily="34" charset="0"/>
                  </a:rPr>
                  <a:t>					</a:t>
                </a:r>
                <a14:m>
                  <m:oMath xmlns:m="http://schemas.openxmlformats.org/officeDocument/2006/math">
                    <m:r>
                      <a:rPr lang="vi-VN" sz="3600" i="1" smtClean="0">
                        <a:latin typeface="Cambria Math" panose="02040503050406030204" pitchFamily="18" charset="0"/>
                        <a:cs typeface="Arial" panose="020B0604020202020204" pitchFamily="34" charset="0"/>
                      </a:rPr>
                      <m:t>𝑇</m:t>
                    </m:r>
                    <m:r>
                      <a:rPr lang="vi-VN" sz="3600" i="1" smtClean="0">
                        <a:latin typeface="Cambria Math" panose="02040503050406030204" pitchFamily="18" charset="0"/>
                        <a:cs typeface="Arial" panose="020B0604020202020204" pitchFamily="34" charset="0"/>
                      </a:rPr>
                      <m:t>=20 000 + 11 500(</m:t>
                    </m:r>
                    <m:r>
                      <a:rPr lang="vi-VN" sz="3600" i="1" smtClean="0">
                        <a:latin typeface="Cambria Math" panose="02040503050406030204" pitchFamily="18" charset="0"/>
                        <a:cs typeface="Arial" panose="020B0604020202020204" pitchFamily="34" charset="0"/>
                      </a:rPr>
                      <m:t>𝑥</m:t>
                    </m:r>
                    <m:r>
                      <a:rPr lang="vi-VN" sz="3600" i="1" smtClean="0">
                        <a:latin typeface="Cambria Math" panose="02040503050406030204" pitchFamily="18" charset="0"/>
                        <a:cs typeface="Arial" panose="020B0604020202020204" pitchFamily="34" charset="0"/>
                      </a:rPr>
                      <m:t>−1) </m:t>
                    </m:r>
                    <m:r>
                      <a:rPr lang="vi-VN" sz="3600" i="1" smtClean="0">
                        <a:latin typeface="Cambria Math" panose="02040503050406030204" pitchFamily="18" charset="0"/>
                        <a:cs typeface="Arial" panose="020B0604020202020204" pitchFamily="34" charset="0"/>
                      </a:rPr>
                      <m:t>𝑛</m:t>
                    </m:r>
                    <m:r>
                      <a:rPr lang="vi-VN" sz="3600" i="1" smtClean="0">
                        <a:latin typeface="Cambria Math" panose="02040503050406030204" pitchFamily="18" charset="0"/>
                        <a:cs typeface="Arial" panose="020B0604020202020204" pitchFamily="34" charset="0"/>
                      </a:rPr>
                      <m:t>ế</m:t>
                    </m:r>
                    <m:r>
                      <a:rPr lang="vi-VN" sz="3600" i="1" smtClean="0">
                        <a:latin typeface="Cambria Math" panose="02040503050406030204" pitchFamily="18" charset="0"/>
                        <a:cs typeface="Arial" panose="020B0604020202020204" pitchFamily="34" charset="0"/>
                      </a:rPr>
                      <m:t>𝑢</m:t>
                    </m:r>
                    <m:r>
                      <a:rPr lang="vi-VN" sz="3600" i="1" smtClean="0">
                        <a:latin typeface="Cambria Math" panose="02040503050406030204" pitchFamily="18" charset="0"/>
                        <a:cs typeface="Arial" panose="020B0604020202020204" pitchFamily="34" charset="0"/>
                      </a:rPr>
                      <m:t> 1&lt;</m:t>
                    </m:r>
                    <m:r>
                      <a:rPr lang="vi-VN" sz="3600" i="1">
                        <a:latin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smtClean="0">
                        <a:latin typeface="Cambria Math" panose="02040503050406030204" pitchFamily="18" charset="0"/>
                        <a:cs typeface="Arial" panose="020B0604020202020204" pitchFamily="34" charset="0"/>
                      </a:rPr>
                      <m:t>20</m:t>
                    </m:r>
                  </m:oMath>
                </a14:m>
                <a:r>
                  <a:rPr lang="vi-VN" sz="3600">
                    <a:latin typeface="Arial" panose="020B0604020202020204" pitchFamily="34" charset="0"/>
                    <a:cs typeface="Arial" panose="020B0604020202020204" pitchFamily="34" charset="0"/>
                  </a:rPr>
                  <a:t>; </a:t>
                </a:r>
                <a:endParaRPr lang="en-US" sz="3600" smtClean="0">
                  <a:latin typeface="Arial" panose="020B0604020202020204" pitchFamily="34" charset="0"/>
                  <a:cs typeface="Arial" panose="020B0604020202020204" pitchFamily="34" charset="0"/>
                </a:endParaRPr>
              </a:p>
              <a:p>
                <a:pPr algn="just">
                  <a:lnSpc>
                    <a:spcPct val="150000"/>
                  </a:lnSpc>
                  <a:spcAft>
                    <a:spcPts val="500"/>
                  </a:spcAft>
                </a:pPr>
                <a:r>
                  <a:rPr lang="en-US" sz="3600" smtClean="0">
                    <a:cs typeface="Arial" panose="020B0604020202020204" pitchFamily="34" charset="0"/>
                  </a:rPr>
                  <a:t> 					</a:t>
                </a:r>
                <a14:m>
                  <m:oMath xmlns:m="http://schemas.openxmlformats.org/officeDocument/2006/math">
                    <m:r>
                      <a:rPr lang="vi-VN" sz="3600" i="1" smtClean="0">
                        <a:latin typeface="Cambria Math" panose="02040503050406030204" pitchFamily="18" charset="0"/>
                        <a:cs typeface="Arial" panose="020B0604020202020204" pitchFamily="34" charset="0"/>
                      </a:rPr>
                      <m:t>𝑇</m:t>
                    </m:r>
                    <m:r>
                      <a:rPr lang="vi-VN" sz="3600" i="1" smtClean="0">
                        <a:latin typeface="Cambria Math" panose="02040503050406030204" pitchFamily="18" charset="0"/>
                        <a:cs typeface="Arial" panose="020B0604020202020204" pitchFamily="34" charset="0"/>
                      </a:rPr>
                      <m:t>=238 500 </m:t>
                    </m:r>
                    <m:r>
                      <a:rPr lang="vi-VN" sz="3600" i="1">
                        <a:latin typeface="Cambria Math" panose="02040503050406030204" pitchFamily="18" charset="0"/>
                        <a:cs typeface="Arial" panose="020B0604020202020204" pitchFamily="34" charset="0"/>
                      </a:rPr>
                      <m:t>+ 9 500(</m:t>
                    </m:r>
                    <m:r>
                      <a:rPr lang="vi-VN" sz="3600" i="1">
                        <a:latin typeface="Cambria Math" panose="02040503050406030204" pitchFamily="18" charset="0"/>
                        <a:cs typeface="Arial" panose="020B0604020202020204" pitchFamily="34" charset="0"/>
                      </a:rPr>
                      <m:t>𝑥</m:t>
                    </m:r>
                    <m:r>
                      <a:rPr lang="vi-VN" sz="3600" i="1">
                        <a:latin typeface="Cambria Math" panose="02040503050406030204" pitchFamily="18" charset="0"/>
                        <a:cs typeface="Arial" panose="020B0604020202020204" pitchFamily="34" charset="0"/>
                      </a:rPr>
                      <m:t> −20) </m:t>
                    </m:r>
                    <m:r>
                      <a:rPr lang="vi-VN" sz="3600" i="1">
                        <a:latin typeface="Cambria Math" panose="02040503050406030204" pitchFamily="18" charset="0"/>
                        <a:cs typeface="Arial" panose="020B0604020202020204" pitchFamily="34" charset="0"/>
                      </a:rPr>
                      <m:t>𝑛</m:t>
                    </m:r>
                    <m:r>
                      <a:rPr lang="vi-VN" sz="3600" i="1">
                        <a:latin typeface="Cambria Math" panose="02040503050406030204" pitchFamily="18" charset="0"/>
                        <a:cs typeface="Arial" panose="020B0604020202020204" pitchFamily="34" charset="0"/>
                      </a:rPr>
                      <m:t>ế</m:t>
                    </m:r>
                    <m:r>
                      <a:rPr lang="vi-VN" sz="3600" i="1">
                        <a:latin typeface="Cambria Math" panose="02040503050406030204" pitchFamily="18" charset="0"/>
                        <a:cs typeface="Arial" panose="020B0604020202020204" pitchFamily="34" charset="0"/>
                      </a:rPr>
                      <m:t>𝑢</m:t>
                    </m:r>
                    <m:r>
                      <a:rPr lang="vi-VN" sz="3600" i="1">
                        <a:latin typeface="Cambria Math" panose="02040503050406030204" pitchFamily="18" charset="0"/>
                        <a:cs typeface="Arial" panose="020B0604020202020204" pitchFamily="34" charset="0"/>
                      </a:rPr>
                      <m:t> </m:t>
                    </m:r>
                    <m:r>
                      <a:rPr lang="vi-VN" sz="3600" i="1">
                        <a:latin typeface="Cambria Math" panose="02040503050406030204" pitchFamily="18" charset="0"/>
                        <a:cs typeface="Arial" panose="020B0604020202020204" pitchFamily="34" charset="0"/>
                      </a:rPr>
                      <m:t>𝑥</m:t>
                    </m:r>
                    <m:r>
                      <a:rPr lang="vi-VN" sz="3600" i="1">
                        <a:latin typeface="Cambria Math" panose="02040503050406030204" pitchFamily="18" charset="0"/>
                        <a:cs typeface="Arial" panose="020B0604020202020204" pitchFamily="34" charset="0"/>
                      </a:rPr>
                      <m:t> &gt; 20.</m:t>
                    </m:r>
                  </m:oMath>
                </a14:m>
                <a:endParaRPr lang="vi-VN" sz="3600">
                  <a:latin typeface="Arial" panose="020B0604020202020204" pitchFamily="34" charset="0"/>
                  <a:cs typeface="Arial" panose="020B0604020202020204" pitchFamily="34" charset="0"/>
                </a:endParaRPr>
              </a:p>
              <a:p>
                <a:pPr algn="just">
                  <a:lnSpc>
                    <a:spcPct val="150000"/>
                  </a:lnSpc>
                  <a:spcAft>
                    <a:spcPts val="500"/>
                  </a:spcAft>
                </a:pPr>
                <a:r>
                  <a:rPr lang="vi-VN" sz="3600">
                    <a:latin typeface="Arial" panose="020B0604020202020204" pitchFamily="34" charset="0"/>
                    <a:cs typeface="Arial" panose="020B0604020202020204" pitchFamily="34" charset="0"/>
                  </a:rPr>
                  <a:t>Cô Hạnh di chuyển bằng xe của hãng xe taxi trên và đã trả số tiền là </a:t>
                </a:r>
                <a14:m>
                  <m:oMath xmlns:m="http://schemas.openxmlformats.org/officeDocument/2006/math">
                    <m:r>
                      <a:rPr lang="vi-VN" sz="3600" i="1" smtClean="0">
                        <a:latin typeface="Cambria Math" panose="02040503050406030204" pitchFamily="18" charset="0"/>
                        <a:cs typeface="Arial" panose="020B0604020202020204" pitchFamily="34" charset="0"/>
                      </a:rPr>
                      <m:t>343 000 </m:t>
                    </m:r>
                  </m:oMath>
                </a14:m>
                <a:r>
                  <a:rPr lang="vi-VN" sz="3600">
                    <a:latin typeface="Arial" panose="020B0604020202020204" pitchFamily="34" charset="0"/>
                    <a:cs typeface="Arial" panose="020B0604020202020204" pitchFamily="34" charset="0"/>
                  </a:rPr>
                  <a:t>đồng. Hỏi cô Hạnh đã di chuyển quãng đường là bao </a:t>
                </a:r>
                <a:r>
                  <a:rPr lang="vi-VN" sz="3600">
                    <a:latin typeface="Arial" panose="020B0604020202020204" pitchFamily="34" charset="0"/>
                    <a:cs typeface="Arial" panose="020B0604020202020204" pitchFamily="34" charset="0"/>
                  </a:rPr>
                  <a:t>nhiêu </a:t>
                </a:r>
                <a:r>
                  <a:rPr lang="vi-VN" sz="3600" smtClean="0">
                    <a:latin typeface="Arial" panose="020B0604020202020204" pitchFamily="34" charset="0"/>
                    <a:cs typeface="Arial" panose="020B0604020202020204" pitchFamily="34" charset="0"/>
                  </a:rPr>
                  <a:t>kilômét?</a:t>
                </a:r>
              </a:p>
            </p:txBody>
          </p:sp>
        </mc:Choice>
        <mc:Fallback>
          <p:sp>
            <p:nvSpPr>
              <p:cNvPr id="8" name="Rectangle 7"/>
              <p:cNvSpPr>
                <a:spLocks noRot="1" noChangeAspect="1" noMove="1" noResize="1" noEditPoints="1" noAdjustHandles="1" noChangeArrowheads="1" noChangeShapeType="1" noTextEdit="1"/>
              </p:cNvSpPr>
              <p:nvPr/>
            </p:nvSpPr>
            <p:spPr>
              <a:xfrm>
                <a:off x="609600" y="3848100"/>
                <a:ext cx="17068800" cy="6165790"/>
              </a:xfrm>
              <a:prstGeom prst="rect">
                <a:avLst/>
              </a:prstGeom>
              <a:blipFill>
                <a:blip r:embed="rId6"/>
                <a:stretch>
                  <a:fillRect l="-1071" r="-1071" b="-1087"/>
                </a:stretch>
              </a:blipFill>
            </p:spPr>
            <p:txBody>
              <a:bodyPr/>
              <a:lstStyle/>
              <a:p>
                <a:r>
                  <a:rPr lang="en-US">
                    <a:noFill/>
                  </a:rPr>
                  <a:t> </a:t>
                </a:r>
              </a:p>
            </p:txBody>
          </p:sp>
        </mc:Fallback>
      </mc:AlternateContent>
      <p:pic>
        <p:nvPicPr>
          <p:cNvPr id="29" name="Picture 28"/>
          <p:cNvPicPr>
            <a:picLocks noChangeAspect="1"/>
          </p:cNvPicPr>
          <p:nvPr/>
        </p:nvPicPr>
        <p:blipFill>
          <a:blip r:embed="rId7"/>
          <a:stretch>
            <a:fillRect/>
          </a:stretch>
        </p:blipFill>
        <p:spPr>
          <a:xfrm rot="471851" flipH="1">
            <a:off x="90257" y="6105201"/>
            <a:ext cx="1275131" cy="1687672"/>
          </a:xfrm>
          <a:prstGeom prst="rect">
            <a:avLst/>
          </a:prstGeom>
        </p:spPr>
      </p:pic>
      <p:sp>
        <p:nvSpPr>
          <p:cNvPr id="30" name="Freeform 8"/>
          <p:cNvSpPr/>
          <p:nvPr/>
        </p:nvSpPr>
        <p:spPr>
          <a:xfrm rot="3200090" flipH="1">
            <a:off x="17118670" y="1605893"/>
            <a:ext cx="1119457" cy="1863868"/>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8"/>
            <a:stretch>
              <a:fillRect/>
            </a:stretch>
          </a:blipFill>
        </p:spPr>
      </p:sp>
    </p:spTree>
    <p:extLst>
      <p:ext uri="{BB962C8B-B14F-4D97-AF65-F5344CB8AC3E}">
        <p14:creationId xmlns:p14="http://schemas.microsoft.com/office/powerpoint/2010/main" val="29671934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3"/>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3"/>
            <a:stretch>
              <a:fillRect/>
            </a:stretch>
          </a:blipFill>
        </p:spPr>
      </p:sp>
      <p:grpSp>
        <p:nvGrpSpPr>
          <p:cNvPr id="16" name="Group 17"/>
          <p:cNvGrpSpPr/>
          <p:nvPr/>
        </p:nvGrpSpPr>
        <p:grpSpPr>
          <a:xfrm>
            <a:off x="260684"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9" name="Picture 28"/>
          <p:cNvPicPr>
            <a:picLocks noChangeAspect="1"/>
          </p:cNvPicPr>
          <p:nvPr/>
        </p:nvPicPr>
        <p:blipFill>
          <a:blip r:embed="rId4"/>
          <a:stretch>
            <a:fillRect/>
          </a:stretch>
        </p:blipFill>
        <p:spPr>
          <a:xfrm rot="21132218">
            <a:off x="16869367" y="7894088"/>
            <a:ext cx="1403144" cy="1857101"/>
          </a:xfrm>
          <a:prstGeom prst="rect">
            <a:avLst/>
          </a:prstGeom>
        </p:spPr>
      </p:pic>
      <p:sp>
        <p:nvSpPr>
          <p:cNvPr id="30" name="Freeform 8"/>
          <p:cNvSpPr/>
          <p:nvPr/>
        </p:nvSpPr>
        <p:spPr>
          <a:xfrm rot="3200090" flipV="1">
            <a:off x="-26812" y="400881"/>
            <a:ext cx="999949" cy="1577537"/>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sp>
      <p:grpSp>
        <p:nvGrpSpPr>
          <p:cNvPr id="14" name="Group 13"/>
          <p:cNvGrpSpPr/>
          <p:nvPr/>
        </p:nvGrpSpPr>
        <p:grpSpPr>
          <a:xfrm>
            <a:off x="8255848" y="586213"/>
            <a:ext cx="1781162" cy="1123595"/>
            <a:chOff x="981393" y="777308"/>
            <a:chExt cx="1858639" cy="1275995"/>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1" name="TextBox 20"/>
            <p:cNvSpPr txBox="1"/>
            <p:nvPr/>
          </p:nvSpPr>
          <p:spPr>
            <a:xfrm>
              <a:off x="1192547" y="976785"/>
              <a:ext cx="1419799" cy="751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992491" y="1933977"/>
                <a:ext cx="16348660" cy="7771358"/>
              </a:xfrm>
              <a:prstGeom prst="rect">
                <a:avLst/>
              </a:prstGeom>
            </p:spPr>
            <p:txBody>
              <a:bodyPr wrap="square">
                <a:spAutoFit/>
              </a:bodyPr>
              <a:lstStyle/>
              <a:p>
                <a:pPr algn="just">
                  <a:lnSpc>
                    <a:spcPct val="150000"/>
                  </a:lnSpc>
                  <a:spcBef>
                    <a:spcPts val="600"/>
                  </a:spcBef>
                  <a:spcAft>
                    <a:spcPts val="600"/>
                  </a:spcAft>
                </a:pPr>
                <a:r>
                  <a:rPr lang="vi-VN" sz="3700" smtClean="0">
                    <a:latin typeface="Arial" panose="020B0604020202020204" pitchFamily="34" charset="0"/>
                    <a:cs typeface="Arial" panose="020B0604020202020204" pitchFamily="34" charset="0"/>
                  </a:rPr>
                  <a:t>Nếu hành khách di chuyển quãng đường 20 km thì phải trả số tiền là:</a:t>
                </a:r>
              </a:p>
              <a:p>
                <a:pPr algn="ctr">
                  <a:lnSpc>
                    <a:spcPct val="150000"/>
                  </a:lnSpc>
                  <a:spcBef>
                    <a:spcPts val="600"/>
                  </a:spcBef>
                  <a:spcAft>
                    <a:spcPts val="600"/>
                  </a:spcAft>
                </a:pPr>
                <a14:m>
                  <m:oMath xmlns:m="http://schemas.openxmlformats.org/officeDocument/2006/math">
                    <m:r>
                      <a:rPr lang="vi-VN" sz="3700" i="1" smtClean="0">
                        <a:latin typeface="Cambria Math" panose="02040503050406030204" pitchFamily="18" charset="0"/>
                        <a:cs typeface="Arial" panose="020B0604020202020204" pitchFamily="34" charset="0"/>
                      </a:rPr>
                      <m:t>20 </m:t>
                    </m:r>
                    <m:r>
                      <a:rPr lang="vi-VN" sz="3700" i="1">
                        <a:latin typeface="Cambria Math" panose="02040503050406030204" pitchFamily="18" charset="0"/>
                        <a:cs typeface="Arial" panose="020B0604020202020204" pitchFamily="34" charset="0"/>
                      </a:rPr>
                      <m:t>000 </m:t>
                    </m:r>
                    <m:r>
                      <a:rPr lang="en-US" sz="3700" i="1" smtClean="0">
                        <a:latin typeface="Cambria Math" panose="02040503050406030204" pitchFamily="18" charset="0"/>
                        <a:cs typeface="Arial" panose="020B0604020202020204" pitchFamily="34" charset="0"/>
                      </a:rPr>
                      <m:t>+ </m:t>
                    </m:r>
                    <m:r>
                      <a:rPr lang="vi-VN" sz="3700" i="1" smtClean="0">
                        <a:latin typeface="Cambria Math" panose="02040503050406030204" pitchFamily="18" charset="0"/>
                        <a:cs typeface="Arial" panose="020B0604020202020204" pitchFamily="34" charset="0"/>
                      </a:rPr>
                      <m:t>11 500</m:t>
                    </m:r>
                    <m:r>
                      <a:rPr lang="en-US" sz="3700" i="1" smtClean="0">
                        <a:latin typeface="Cambria Math" panose="02040503050406030204" pitchFamily="18" charset="0"/>
                        <a:cs typeface="Arial" panose="020B0604020202020204" pitchFamily="34" charset="0"/>
                      </a:rPr>
                      <m:t>.</m:t>
                    </m:r>
                    <m:r>
                      <a:rPr lang="vi-VN" sz="3700" i="1" smtClean="0">
                        <a:latin typeface="Cambria Math" panose="02040503050406030204" pitchFamily="18" charset="0"/>
                        <a:cs typeface="Arial" panose="020B0604020202020204" pitchFamily="34" charset="0"/>
                      </a:rPr>
                      <m:t>(</m:t>
                    </m:r>
                    <m:r>
                      <a:rPr lang="vi-VN" sz="3700" i="1">
                        <a:latin typeface="Cambria Math" panose="02040503050406030204" pitchFamily="18" charset="0"/>
                        <a:cs typeface="Arial" panose="020B0604020202020204" pitchFamily="34" charset="0"/>
                      </a:rPr>
                      <m:t>20 – 1)=238 500 </m:t>
                    </m:r>
                  </m:oMath>
                </a14:m>
                <a:r>
                  <a:rPr lang="vi-VN" sz="3700">
                    <a:latin typeface="Arial" panose="020B0604020202020204" pitchFamily="34" charset="0"/>
                    <a:cs typeface="Arial" panose="020B0604020202020204" pitchFamily="34" charset="0"/>
                  </a:rPr>
                  <a:t>(đồng).</a:t>
                </a:r>
              </a:p>
              <a:p>
                <a:pPr algn="just">
                  <a:lnSpc>
                    <a:spcPct val="150000"/>
                  </a:lnSpc>
                  <a:spcBef>
                    <a:spcPts val="600"/>
                  </a:spcBef>
                  <a:spcAft>
                    <a:spcPts val="600"/>
                  </a:spcAft>
                </a:pPr>
                <a:r>
                  <a:rPr lang="vi-VN" sz="3700">
                    <a:latin typeface="Arial" panose="020B0604020202020204" pitchFamily="34" charset="0"/>
                    <a:cs typeface="Arial" panose="020B0604020202020204" pitchFamily="34" charset="0"/>
                  </a:rPr>
                  <a:t>Do </a:t>
                </a:r>
                <a14:m>
                  <m:oMath xmlns:m="http://schemas.openxmlformats.org/officeDocument/2006/math">
                    <m:r>
                      <a:rPr lang="vi-VN" sz="3700" i="1" smtClean="0">
                        <a:latin typeface="Cambria Math" panose="02040503050406030204" pitchFamily="18" charset="0"/>
                        <a:cs typeface="Arial" panose="020B0604020202020204" pitchFamily="34" charset="0"/>
                      </a:rPr>
                      <m:t>343 000 &gt; 238 500 </m:t>
                    </m:r>
                  </m:oMath>
                </a14:m>
                <a:r>
                  <a:rPr lang="vi-VN" sz="3700">
                    <a:latin typeface="Arial" panose="020B0604020202020204" pitchFamily="34" charset="0"/>
                    <a:cs typeface="Arial" panose="020B0604020202020204" pitchFamily="34" charset="0"/>
                  </a:rPr>
                  <a:t>nên cô Hạnh đã di chuyển quãng đường nhiều hơn 20 km hay </a:t>
                </a:r>
                <a14:m>
                  <m:oMath xmlns:m="http://schemas.openxmlformats.org/officeDocument/2006/math">
                    <m:r>
                      <a:rPr lang="vi-VN" sz="3700" i="1" smtClean="0">
                        <a:latin typeface="Cambria Math" panose="02040503050406030204" pitchFamily="18" charset="0"/>
                        <a:cs typeface="Arial" panose="020B0604020202020204" pitchFamily="34" charset="0"/>
                      </a:rPr>
                      <m:t>𝑥</m:t>
                    </m:r>
                    <m:r>
                      <a:rPr lang="vi-VN" sz="3700" i="1" smtClean="0">
                        <a:latin typeface="Cambria Math" panose="02040503050406030204" pitchFamily="18" charset="0"/>
                        <a:cs typeface="Arial" panose="020B0604020202020204" pitchFamily="34" charset="0"/>
                      </a:rPr>
                      <m:t>&gt;20</m:t>
                    </m:r>
                  </m:oMath>
                </a14:m>
                <a:r>
                  <a:rPr lang="vi-VN" sz="3700">
                    <a:latin typeface="Arial" panose="020B0604020202020204" pitchFamily="34" charset="0"/>
                    <a:cs typeface="Arial" panose="020B0604020202020204" pitchFamily="34" charset="0"/>
                  </a:rPr>
                  <a:t>. </a:t>
                </a:r>
                <a:endParaRPr lang="en-US" sz="3700" smtClean="0">
                  <a:latin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3700" smtClean="0">
                    <a:latin typeface="Arial" panose="020B0604020202020204" pitchFamily="34" charset="0"/>
                    <a:cs typeface="Arial" panose="020B0604020202020204" pitchFamily="34" charset="0"/>
                  </a:rPr>
                  <a:t>Do </a:t>
                </a:r>
                <a:r>
                  <a:rPr lang="vi-VN" sz="3700">
                    <a:latin typeface="Arial" panose="020B0604020202020204" pitchFamily="34" charset="0"/>
                    <a:cs typeface="Arial" panose="020B0604020202020204" pitchFamily="34" charset="0"/>
                  </a:rPr>
                  <a:t>đó, tổng số tiền cô Hạnh phải trả (tính </a:t>
                </a:r>
                <a:r>
                  <a:rPr lang="vi-VN" sz="3700">
                    <a:latin typeface="Arial" panose="020B0604020202020204" pitchFamily="34" charset="0"/>
                    <a:cs typeface="Arial" panose="020B0604020202020204" pitchFamily="34" charset="0"/>
                  </a:rPr>
                  <a:t>theo </a:t>
                </a:r>
                <a14:m>
                  <m:oMath xmlns:m="http://schemas.openxmlformats.org/officeDocument/2006/math">
                    <m:r>
                      <a:rPr lang="vi-VN" sz="3700" i="1" smtClean="0">
                        <a:latin typeface="Cambria Math" panose="02040503050406030204" pitchFamily="18" charset="0"/>
                        <a:cs typeface="Arial" panose="020B0604020202020204" pitchFamily="34" charset="0"/>
                      </a:rPr>
                      <m:t>𝑥</m:t>
                    </m:r>
                  </m:oMath>
                </a14:m>
                <a:r>
                  <a:rPr lang="vi-VN" sz="3700">
                    <a:latin typeface="Arial" panose="020B0604020202020204" pitchFamily="34" charset="0"/>
                    <a:cs typeface="Arial" panose="020B0604020202020204" pitchFamily="34" charset="0"/>
                  </a:rPr>
                  <a:t>) là: </a:t>
                </a:r>
                <a:endParaRPr lang="en-US" sz="3700" smtClean="0">
                  <a:latin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3700" i="1" smtClean="0">
                        <a:latin typeface="Cambria Math" panose="02040503050406030204" pitchFamily="18" charset="0"/>
                        <a:cs typeface="Arial" panose="020B0604020202020204" pitchFamily="34" charset="0"/>
                      </a:rPr>
                      <m:t>238 500+9 500(</m:t>
                    </m:r>
                    <m:r>
                      <a:rPr lang="vi-VN" sz="3700" i="1" smtClean="0">
                        <a:latin typeface="Cambria Math" panose="02040503050406030204" pitchFamily="18" charset="0"/>
                        <a:cs typeface="Arial" panose="020B0604020202020204" pitchFamily="34" charset="0"/>
                      </a:rPr>
                      <m:t>𝑥</m:t>
                    </m:r>
                    <m:r>
                      <a:rPr lang="en-US" sz="3700" b="0" i="1" smtClean="0">
                        <a:latin typeface="Cambria Math" panose="02040503050406030204" pitchFamily="18" charset="0"/>
                        <a:cs typeface="Arial" panose="020B0604020202020204" pitchFamily="34" charset="0"/>
                      </a:rPr>
                      <m:t>−</m:t>
                    </m:r>
                    <m:r>
                      <a:rPr lang="vi-VN" sz="3700" i="1" smtClean="0">
                        <a:latin typeface="Cambria Math" panose="02040503050406030204" pitchFamily="18" charset="0"/>
                        <a:cs typeface="Arial" panose="020B0604020202020204" pitchFamily="34" charset="0"/>
                      </a:rPr>
                      <m:t>20) </m:t>
                    </m:r>
                  </m:oMath>
                </a14:m>
                <a:r>
                  <a:rPr lang="vi-VN" sz="3700">
                    <a:latin typeface="Arial" panose="020B0604020202020204" pitchFamily="34" charset="0"/>
                    <a:cs typeface="Arial" panose="020B0604020202020204" pitchFamily="34" charset="0"/>
                  </a:rPr>
                  <a:t>(</a:t>
                </a:r>
                <a:r>
                  <a:rPr lang="vi-VN" sz="3700">
                    <a:latin typeface="Arial" panose="020B0604020202020204" pitchFamily="34" charset="0"/>
                    <a:cs typeface="Arial" panose="020B0604020202020204" pitchFamily="34" charset="0"/>
                  </a:rPr>
                  <a:t>đồng</a:t>
                </a:r>
                <a:r>
                  <a:rPr lang="vi-VN" sz="3700" smtClean="0">
                    <a:latin typeface="Arial" panose="020B0604020202020204" pitchFamily="34" charset="0"/>
                    <a:cs typeface="Arial" panose="020B0604020202020204" pitchFamily="34" charset="0"/>
                  </a:rPr>
                  <a:t>) </a:t>
                </a:r>
                <a:endParaRPr lang="en-US" sz="3700" smtClean="0">
                  <a:latin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3700" smtClean="0">
                    <a:latin typeface="Arial" panose="020B0604020202020204" pitchFamily="34" charset="0"/>
                    <a:cs typeface="Arial" panose="020B0604020202020204" pitchFamily="34" charset="0"/>
                  </a:rPr>
                  <a:t>Theo </a:t>
                </a:r>
                <a:r>
                  <a:rPr lang="vi-VN" sz="3700">
                    <a:latin typeface="Arial" panose="020B0604020202020204" pitchFamily="34" charset="0"/>
                    <a:cs typeface="Arial" panose="020B0604020202020204" pitchFamily="34" charset="0"/>
                  </a:rPr>
                  <a:t>giả thiết, ta có phương trình: </a:t>
                </a:r>
                <a:endParaRPr lang="en-US" sz="3700" smtClean="0">
                  <a:latin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3700" i="1" smtClean="0">
                          <a:latin typeface="Cambria Math" panose="02040503050406030204" pitchFamily="18" charset="0"/>
                          <a:cs typeface="Arial" panose="020B0604020202020204" pitchFamily="34" charset="0"/>
                        </a:rPr>
                        <m:t>238 500 + 9 500</m:t>
                      </m:r>
                      <m:d>
                        <m:dPr>
                          <m:ctrlPr>
                            <a:rPr lang="vi-VN" sz="3700" i="1" smtClean="0">
                              <a:latin typeface="Cambria Math" panose="02040503050406030204" pitchFamily="18" charset="0"/>
                              <a:cs typeface="Arial" panose="020B0604020202020204" pitchFamily="34" charset="0"/>
                            </a:rPr>
                          </m:ctrlPr>
                        </m:dPr>
                        <m:e>
                          <m:r>
                            <a:rPr lang="vi-VN" sz="3700" i="1" smtClean="0">
                              <a:latin typeface="Cambria Math" panose="02040503050406030204" pitchFamily="18" charset="0"/>
                              <a:cs typeface="Arial" panose="020B0604020202020204" pitchFamily="34" charset="0"/>
                            </a:rPr>
                            <m:t>𝑥</m:t>
                          </m:r>
                          <m:r>
                            <a:rPr lang="vi-VN" sz="3700" i="1" smtClean="0">
                              <a:latin typeface="Cambria Math" panose="02040503050406030204" pitchFamily="18" charset="0"/>
                              <a:cs typeface="Arial" panose="020B0604020202020204" pitchFamily="34" charset="0"/>
                            </a:rPr>
                            <m:t> – 20</m:t>
                          </m:r>
                        </m:e>
                      </m:d>
                      <m:r>
                        <a:rPr lang="en-US" sz="3700" b="0" i="1" smtClean="0">
                          <a:latin typeface="Cambria Math" panose="02040503050406030204" pitchFamily="18" charset="0"/>
                          <a:cs typeface="Arial" panose="020B0604020202020204" pitchFamily="34" charset="0"/>
                        </a:rPr>
                        <m:t>=</m:t>
                      </m:r>
                      <m:r>
                        <a:rPr lang="vi-VN" sz="3700" i="1" smtClean="0">
                          <a:latin typeface="Cambria Math" panose="02040503050406030204" pitchFamily="18" charset="0"/>
                          <a:cs typeface="Arial" panose="020B0604020202020204" pitchFamily="34" charset="0"/>
                        </a:rPr>
                        <m:t> 343 000</m:t>
                      </m:r>
                    </m:oMath>
                  </m:oMathPara>
                </a14:m>
                <a:r>
                  <a:rPr lang="vi-VN" sz="3700">
                    <a:latin typeface="Arial" panose="020B0604020202020204" pitchFamily="34" charset="0"/>
                    <a:cs typeface="Arial" panose="020B0604020202020204" pitchFamily="34" charset="0"/>
                  </a:rPr>
                  <a:t/>
                </a:r>
                <a:br>
                  <a:rPr lang="vi-VN" sz="3700">
                    <a:latin typeface="Arial" panose="020B0604020202020204" pitchFamily="34" charset="0"/>
                    <a:cs typeface="Arial" panose="020B0604020202020204" pitchFamily="34" charset="0"/>
                  </a:rPr>
                </a:br>
                <a:endParaRPr lang="en-US" sz="37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2491" y="1933977"/>
                <a:ext cx="16348660" cy="7771358"/>
              </a:xfrm>
              <a:prstGeom prst="rect">
                <a:avLst/>
              </a:prstGeom>
              <a:blipFill>
                <a:blip r:embed="rId7"/>
                <a:stretch>
                  <a:fillRect l="-1193" r="-1156"/>
                </a:stretch>
              </a:blipFill>
            </p:spPr>
            <p:txBody>
              <a:bodyPr/>
              <a:lstStyle/>
              <a:p>
                <a:r>
                  <a:rPr lang="en-US">
                    <a:noFill/>
                  </a:rPr>
                  <a:t> </a:t>
                </a:r>
              </a:p>
            </p:txBody>
          </p:sp>
        </mc:Fallback>
      </mc:AlternateContent>
    </p:spTree>
    <p:extLst>
      <p:ext uri="{BB962C8B-B14F-4D97-AF65-F5344CB8AC3E}">
        <p14:creationId xmlns:p14="http://schemas.microsoft.com/office/powerpoint/2010/main" val="1169231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wipe(up)">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wipe(left)">
                                      <p:cBhvr>
                                        <p:cTn id="33" dur="500"/>
                                        <p:tgtEl>
                                          <p:spTgt spid="2">
                                            <p:txEl>
                                              <p:pRg st="5" end="5"/>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wipe(left)">
                                      <p:cBhvr>
                                        <p:cTn id="3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3"/>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3"/>
            <a:stretch>
              <a:fillRect/>
            </a:stretch>
          </a:blipFill>
        </p:spPr>
      </p:sp>
      <p:grpSp>
        <p:nvGrpSpPr>
          <p:cNvPr id="16" name="Group 17"/>
          <p:cNvGrpSpPr/>
          <p:nvPr/>
        </p:nvGrpSpPr>
        <p:grpSpPr>
          <a:xfrm>
            <a:off x="260684"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9" name="Picture 28"/>
          <p:cNvPicPr>
            <a:picLocks noChangeAspect="1"/>
          </p:cNvPicPr>
          <p:nvPr/>
        </p:nvPicPr>
        <p:blipFill>
          <a:blip r:embed="rId4"/>
          <a:stretch>
            <a:fillRect/>
          </a:stretch>
        </p:blipFill>
        <p:spPr>
          <a:xfrm rot="866763" flipH="1">
            <a:off x="-52612" y="5366130"/>
            <a:ext cx="1410535" cy="1866883"/>
          </a:xfrm>
          <a:prstGeom prst="rect">
            <a:avLst/>
          </a:prstGeom>
        </p:spPr>
      </p:pic>
      <p:sp>
        <p:nvSpPr>
          <p:cNvPr id="30" name="Freeform 8"/>
          <p:cNvSpPr/>
          <p:nvPr/>
        </p:nvSpPr>
        <p:spPr>
          <a:xfrm rot="3200090" flipH="1">
            <a:off x="16722266" y="557644"/>
            <a:ext cx="1112658" cy="1669415"/>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sp>
      <p:grpSp>
        <p:nvGrpSpPr>
          <p:cNvPr id="14" name="Group 13"/>
          <p:cNvGrpSpPr/>
          <p:nvPr/>
        </p:nvGrpSpPr>
        <p:grpSpPr>
          <a:xfrm>
            <a:off x="8255848" y="586213"/>
            <a:ext cx="1781162" cy="1123595"/>
            <a:chOff x="981393" y="777308"/>
            <a:chExt cx="1858639" cy="1275995"/>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1" name="TextBox 20"/>
            <p:cNvSpPr txBox="1"/>
            <p:nvPr/>
          </p:nvSpPr>
          <p:spPr>
            <a:xfrm>
              <a:off x="1192547" y="976785"/>
              <a:ext cx="1419799" cy="751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2167133" y="2309119"/>
                <a:ext cx="13942747" cy="7399783"/>
              </a:xfrm>
              <a:prstGeom prst="rect">
                <a:avLst/>
              </a:prstGeom>
            </p:spPr>
            <p:txBody>
              <a:bodyPr wrap="square">
                <a:spAutoFit/>
              </a:bodyPr>
              <a:lstStyle/>
              <a:p>
                <a:pPr lvl="0" algn="just">
                  <a:lnSpc>
                    <a:spcPct val="150000"/>
                  </a:lnSpc>
                  <a:spcAft>
                    <a:spcPts val="500"/>
                  </a:spcAft>
                  <a:defRPr/>
                </a:pPr>
                <a:r>
                  <a:rPr lang="vi-VN" sz="3600" smtClean="0">
                    <a:solidFill>
                      <a:prstClr val="black"/>
                    </a:solidFill>
                    <a:cs typeface="Arial" panose="020B0604020202020204" pitchFamily="34" charset="0"/>
                  </a:rPr>
                  <a:t>Giải phương trình:</a:t>
                </a:r>
                <a:r>
                  <a:rPr lang="en-US" sz="360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600">
                        <a:solidFill>
                          <a:prstClr val="black"/>
                        </a:solidFill>
                        <a:latin typeface="Cambria Math" panose="02040503050406030204" pitchFamily="18" charset="0"/>
                        <a:cs typeface="Arial" panose="020B0604020202020204" pitchFamily="34" charset="0"/>
                      </a:rPr>
                      <m:t>        </m:t>
                    </m:r>
                  </m:oMath>
                </a14:m>
                <a:endParaRPr lang="en-US" sz="3600" smtClean="0">
                  <a:solidFill>
                    <a:prstClr val="black"/>
                  </a:solidFill>
                  <a:latin typeface="Cambria Math" panose="02040503050406030204" pitchFamily="18" charset="0"/>
                  <a:cs typeface="Arial" panose="020B0604020202020204" pitchFamily="34" charset="0"/>
                </a:endParaRPr>
              </a:p>
              <a:p>
                <a:pPr lvl="0" algn="just">
                  <a:lnSpc>
                    <a:spcPct val="150000"/>
                  </a:lnSpc>
                  <a:spcAft>
                    <a:spcPts val="500"/>
                  </a:spcAft>
                  <a:defRPr/>
                </a:pPr>
                <a14:m>
                  <m:oMathPara xmlns:m="http://schemas.openxmlformats.org/officeDocument/2006/math">
                    <m:oMathParaPr>
                      <m:jc m:val="centerGroup"/>
                    </m:oMathParaPr>
                    <m:oMath xmlns:m="http://schemas.openxmlformats.org/officeDocument/2006/math">
                      <m:r>
                        <a:rPr lang="en-US" sz="3600">
                          <a:solidFill>
                            <a:prstClr val="black"/>
                          </a:solidFill>
                          <a:latin typeface="Cambria Math" panose="02040503050406030204" pitchFamily="18" charset="0"/>
                          <a:cs typeface="Arial" panose="020B0604020202020204" pitchFamily="34" charset="0"/>
                        </a:rPr>
                        <m:t>    </m:t>
                      </m:r>
                      <m:r>
                        <a:rPr lang="en-US" sz="3600" i="1">
                          <a:solidFill>
                            <a:prstClr val="black"/>
                          </a:solidFill>
                          <a:latin typeface="Cambria Math" panose="02040503050406030204" pitchFamily="18" charset="0"/>
                          <a:cs typeface="Arial" panose="020B0604020202020204" pitchFamily="34" charset="0"/>
                        </a:rPr>
                        <m:t>  </m:t>
                      </m:r>
                      <m:r>
                        <a:rPr lang="vi-VN" sz="3600" i="1">
                          <a:solidFill>
                            <a:prstClr val="black"/>
                          </a:solidFill>
                          <a:latin typeface="Cambria Math" panose="02040503050406030204" pitchFamily="18" charset="0"/>
                          <a:cs typeface="Arial" panose="020B0604020202020204" pitchFamily="34" charset="0"/>
                        </a:rPr>
                        <m:t>238 500+9 500(</m:t>
                      </m:r>
                      <m:r>
                        <a:rPr lang="vi-VN" sz="3600" i="1">
                          <a:solidFill>
                            <a:prstClr val="black"/>
                          </a:solidFill>
                          <a:latin typeface="Cambria Math" panose="02040503050406030204" pitchFamily="18" charset="0"/>
                          <a:cs typeface="Arial" panose="020B0604020202020204" pitchFamily="34" charset="0"/>
                        </a:rPr>
                        <m:t>𝑥</m:t>
                      </m:r>
                      <m:r>
                        <a:rPr lang="vi-VN" sz="3600" i="1">
                          <a:solidFill>
                            <a:prstClr val="black"/>
                          </a:solidFill>
                          <a:latin typeface="Cambria Math" panose="02040503050406030204" pitchFamily="18" charset="0"/>
                          <a:cs typeface="Arial" panose="020B0604020202020204" pitchFamily="34" charset="0"/>
                        </a:rPr>
                        <m:t>−20)=343 000</m:t>
                      </m:r>
                    </m:oMath>
                  </m:oMathPara>
                </a14:m>
                <a:endParaRPr lang="vi-VN" sz="3600" smtClean="0">
                  <a:solidFill>
                    <a:prstClr val="black"/>
                  </a:solidFill>
                  <a:cs typeface="Arial" panose="020B0604020202020204" pitchFamily="34" charset="0"/>
                </a:endParaRPr>
              </a:p>
              <a:p>
                <a:pPr lvl="0" algn="just">
                  <a:lnSpc>
                    <a:spcPct val="150000"/>
                  </a:lnSpc>
                  <a:spcAft>
                    <a:spcPts val="500"/>
                  </a:spcAft>
                  <a:defRPr/>
                </a:pPr>
                <a:r>
                  <a:rPr lang="en-US" sz="38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3600" b="0" i="0" smtClean="0">
                        <a:solidFill>
                          <a:prstClr val="black"/>
                        </a:solidFill>
                        <a:latin typeface="Cambria Math" panose="02040503050406030204" pitchFamily="18" charset="0"/>
                        <a:cs typeface="Arial" panose="020B0604020202020204" pitchFamily="34" charset="0"/>
                      </a:rPr>
                      <m:t>         </m:t>
                    </m:r>
                    <m:r>
                      <a:rPr lang="vi-VN" sz="3600" i="1">
                        <a:solidFill>
                          <a:prstClr val="black"/>
                        </a:solidFill>
                        <a:latin typeface="Cambria Math" panose="02040503050406030204" pitchFamily="18" charset="0"/>
                        <a:cs typeface="Arial" panose="020B0604020202020204" pitchFamily="34" charset="0"/>
                      </a:rPr>
                      <m:t>238 500+9 500</m:t>
                    </m:r>
                    <m:r>
                      <a:rPr lang="vi-VN" sz="3600" i="1">
                        <a:solidFill>
                          <a:prstClr val="black"/>
                        </a:solidFill>
                        <a:latin typeface="Cambria Math" panose="02040503050406030204" pitchFamily="18" charset="0"/>
                        <a:cs typeface="Arial" panose="020B0604020202020204" pitchFamily="34" charset="0"/>
                      </a:rPr>
                      <m:t>𝑥</m:t>
                    </m:r>
                    <m:r>
                      <a:rPr lang="vi-VN" sz="3600" i="1">
                        <a:solidFill>
                          <a:prstClr val="black"/>
                        </a:solidFill>
                        <a:latin typeface="Cambria Math" panose="02040503050406030204" pitchFamily="18" charset="0"/>
                        <a:cs typeface="Arial" panose="020B0604020202020204" pitchFamily="34" charset="0"/>
                      </a:rPr>
                      <m:t>−190 000 = 343 000 </m:t>
                    </m:r>
                  </m:oMath>
                </a14:m>
                <a:endParaRPr lang="en-US" sz="3600">
                  <a:solidFill>
                    <a:prstClr val="black"/>
                  </a:solidFill>
                  <a:latin typeface="Arial" panose="020B0604020202020204" pitchFamily="34" charset="0"/>
                  <a:cs typeface="Arial" panose="020B0604020202020204" pitchFamily="34" charset="0"/>
                </a:endParaRPr>
              </a:p>
              <a:p>
                <a:pPr lvl="0" algn="just">
                  <a:lnSpc>
                    <a:spcPct val="150000"/>
                  </a:lnSpc>
                  <a:spcAft>
                    <a:spcPts val="500"/>
                  </a:spcAft>
                  <a:defRPr/>
                </a:pPr>
                <a:r>
                  <a:rPr lang="en-US" sz="38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3600" b="0" i="0" smtClean="0">
                        <a:solidFill>
                          <a:prstClr val="black"/>
                        </a:solidFill>
                        <a:latin typeface="Cambria Math" panose="02040503050406030204" pitchFamily="18" charset="0"/>
                        <a:cs typeface="Arial" panose="020B0604020202020204" pitchFamily="34" charset="0"/>
                      </a:rPr>
                      <m:t>                </m:t>
                    </m:r>
                    <m:r>
                      <a:rPr lang="vi-VN" sz="3600" i="1">
                        <a:solidFill>
                          <a:prstClr val="black"/>
                        </a:solidFill>
                        <a:latin typeface="Cambria Math" panose="02040503050406030204" pitchFamily="18" charset="0"/>
                        <a:cs typeface="Arial" panose="020B0604020202020204" pitchFamily="34" charset="0"/>
                      </a:rPr>
                      <m:t>48 </m:t>
                    </m:r>
                    <m:r>
                      <a:rPr lang="vi-VN" sz="3600" i="1">
                        <a:solidFill>
                          <a:prstClr val="black"/>
                        </a:solidFill>
                        <a:latin typeface="Cambria Math" panose="02040503050406030204" pitchFamily="18" charset="0"/>
                        <a:cs typeface="Arial" panose="020B0604020202020204" pitchFamily="34" charset="0"/>
                      </a:rPr>
                      <m:t>500+9 500</m:t>
                    </m:r>
                    <m:r>
                      <a:rPr lang="vi-VN" sz="3600" i="1">
                        <a:solidFill>
                          <a:prstClr val="black"/>
                        </a:solidFill>
                        <a:latin typeface="Cambria Math" panose="02040503050406030204" pitchFamily="18" charset="0"/>
                        <a:cs typeface="Arial" panose="020B0604020202020204" pitchFamily="34" charset="0"/>
                      </a:rPr>
                      <m:t>𝑥</m:t>
                    </m:r>
                    <m:r>
                      <a:rPr lang="vi-VN" sz="3600" i="1">
                        <a:solidFill>
                          <a:prstClr val="black"/>
                        </a:solidFill>
                        <a:latin typeface="Cambria Math" panose="02040503050406030204" pitchFamily="18" charset="0"/>
                        <a:cs typeface="Arial" panose="020B0604020202020204" pitchFamily="34" charset="0"/>
                      </a:rPr>
                      <m:t> = 343 000</m:t>
                    </m:r>
                  </m:oMath>
                </a14:m>
                <a:endParaRPr lang="vi-VN" sz="3600" smtClean="0">
                  <a:solidFill>
                    <a:prstClr val="black"/>
                  </a:solidFill>
                  <a:cs typeface="Arial" panose="020B0604020202020204" pitchFamily="34" charset="0"/>
                </a:endParaRPr>
              </a:p>
              <a:p>
                <a:pPr lvl="0" algn="just">
                  <a:lnSpc>
                    <a:spcPct val="150000"/>
                  </a:lnSpc>
                  <a:spcAft>
                    <a:spcPts val="500"/>
                  </a:spcAft>
                  <a:defRPr/>
                </a:pPr>
                <a:r>
                  <a:rPr lang="en-US" sz="38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38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vi-VN" sz="3600" i="1">
                        <a:solidFill>
                          <a:prstClr val="black"/>
                        </a:solidFill>
                        <a:latin typeface="Cambria Math" panose="02040503050406030204" pitchFamily="18" charset="0"/>
                        <a:cs typeface="Arial" panose="020B0604020202020204" pitchFamily="34" charset="0"/>
                      </a:rPr>
                      <m:t>9 500</m:t>
                    </m:r>
                    <m:r>
                      <a:rPr lang="vi-VN" sz="3600" i="1">
                        <a:solidFill>
                          <a:prstClr val="black"/>
                        </a:solidFill>
                        <a:latin typeface="Cambria Math" panose="02040503050406030204" pitchFamily="18" charset="0"/>
                        <a:cs typeface="Arial" panose="020B0604020202020204" pitchFamily="34" charset="0"/>
                      </a:rPr>
                      <m:t>𝑥</m:t>
                    </m:r>
                    <m:r>
                      <a:rPr lang="vi-VN" sz="3600" i="1">
                        <a:solidFill>
                          <a:prstClr val="black"/>
                        </a:solidFill>
                        <a:latin typeface="Cambria Math" panose="02040503050406030204" pitchFamily="18" charset="0"/>
                        <a:cs typeface="Arial" panose="020B0604020202020204" pitchFamily="34" charset="0"/>
                      </a:rPr>
                      <m:t>=343 000−48 500 </m:t>
                    </m:r>
                  </m:oMath>
                </a14:m>
                <a:endParaRPr lang="en-US" sz="3600" i="1" smtClean="0">
                  <a:solidFill>
                    <a:prstClr val="black"/>
                  </a:solidFill>
                  <a:latin typeface="Cambria Math" panose="02040503050406030204" pitchFamily="18" charset="0"/>
                  <a:cs typeface="Arial" panose="020B0604020202020204" pitchFamily="34" charset="0"/>
                </a:endParaRPr>
              </a:p>
              <a:p>
                <a:pPr lvl="0" algn="just">
                  <a:lnSpc>
                    <a:spcPct val="150000"/>
                  </a:lnSpc>
                  <a:spcAft>
                    <a:spcPts val="500"/>
                  </a:spcAft>
                  <a:defRPr/>
                </a:pPr>
                <a:r>
                  <a:rPr lang="en-US" sz="38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38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vi-VN" sz="3600" i="1">
                        <a:solidFill>
                          <a:prstClr val="black"/>
                        </a:solidFill>
                        <a:latin typeface="Cambria Math" panose="02040503050406030204" pitchFamily="18" charset="0"/>
                        <a:cs typeface="Arial" panose="020B0604020202020204" pitchFamily="34" charset="0"/>
                      </a:rPr>
                      <m:t>9 500</m:t>
                    </m:r>
                    <m:r>
                      <a:rPr lang="vi-VN" sz="3600" i="1">
                        <a:solidFill>
                          <a:prstClr val="black"/>
                        </a:solidFill>
                        <a:latin typeface="Cambria Math" panose="02040503050406030204" pitchFamily="18" charset="0"/>
                        <a:cs typeface="Arial" panose="020B0604020202020204" pitchFamily="34" charset="0"/>
                      </a:rPr>
                      <m:t>𝑥</m:t>
                    </m:r>
                    <m:r>
                      <a:rPr lang="vi-VN" sz="3600" i="1">
                        <a:solidFill>
                          <a:prstClr val="black"/>
                        </a:solidFill>
                        <a:latin typeface="Cambria Math" panose="02040503050406030204" pitchFamily="18" charset="0"/>
                        <a:cs typeface="Arial" panose="020B0604020202020204" pitchFamily="34" charset="0"/>
                      </a:rPr>
                      <m:t>=294 500</m:t>
                    </m:r>
                  </m:oMath>
                </a14:m>
                <a:endParaRPr lang="vi-VN" sz="3600">
                  <a:solidFill>
                    <a:prstClr val="black"/>
                  </a:solidFill>
                  <a:cs typeface="Arial" panose="020B0604020202020204" pitchFamily="34" charset="0"/>
                </a:endParaRPr>
              </a:p>
              <a:p>
                <a:pPr lvl="0" algn="just">
                  <a:lnSpc>
                    <a:spcPct val="150000"/>
                  </a:lnSpc>
                  <a:spcAft>
                    <a:spcPts val="500"/>
                  </a:spcAft>
                  <a:defRPr/>
                </a:pPr>
                <a:r>
                  <a:rPr lang="en-US" sz="3600" smtClean="0">
                    <a:solidFill>
                      <a:prstClr val="black"/>
                    </a:solidFill>
                    <a:cs typeface="Arial" panose="020B0604020202020204" pitchFamily="34" charset="0"/>
                  </a:rPr>
                  <a:t>				</a:t>
                </a:r>
                <a:r>
                  <a:rPr lang="en-US" sz="3600" smtClean="0">
                    <a:solidFill>
                      <a:prstClr val="black"/>
                    </a:solidFill>
                    <a:cs typeface="Arial" panose="020B0604020202020204" pitchFamily="34" charset="0"/>
                  </a:rPr>
                  <a:t>	</a:t>
                </a:r>
                <a:r>
                  <a:rPr lang="en-US" sz="3600">
                    <a:solidFill>
                      <a:prstClr val="black"/>
                    </a:solidFill>
                    <a:cs typeface="Arial" panose="020B0604020202020204" pitchFamily="34" charset="0"/>
                  </a:rPr>
                  <a:t> </a:t>
                </a:r>
                <a:r>
                  <a:rPr lang="en-US" sz="3600" smtClean="0">
                    <a:solidFill>
                      <a:prstClr val="black"/>
                    </a:solidFill>
                    <a:cs typeface="Arial" panose="020B0604020202020204" pitchFamily="34" charset="0"/>
                  </a:rPr>
                  <a:t>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𝑥</m:t>
                    </m:r>
                    <m:r>
                      <a:rPr lang="vi-VN" sz="3600" i="1" smtClean="0">
                        <a:solidFill>
                          <a:prstClr val="black"/>
                        </a:solidFill>
                        <a:latin typeface="Cambria Math" panose="02040503050406030204" pitchFamily="18" charset="0"/>
                        <a:cs typeface="Arial" panose="020B0604020202020204" pitchFamily="34" charset="0"/>
                      </a:rPr>
                      <m:t>=31</m:t>
                    </m:r>
                  </m:oMath>
                </a14:m>
                <a:r>
                  <a:rPr lang="vi-VN" sz="3600">
                    <a:solidFill>
                      <a:prstClr val="black"/>
                    </a:solidFill>
                    <a:cs typeface="Arial" panose="020B0604020202020204" pitchFamily="34" charset="0"/>
                  </a:rPr>
                  <a:t> (thoả mãn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𝑥</m:t>
                    </m:r>
                    <m:r>
                      <a:rPr lang="vi-VN" sz="3600" i="1" smtClean="0">
                        <a:solidFill>
                          <a:prstClr val="black"/>
                        </a:solidFill>
                        <a:latin typeface="Cambria Math" panose="02040503050406030204" pitchFamily="18" charset="0"/>
                        <a:cs typeface="Arial" panose="020B0604020202020204" pitchFamily="34" charset="0"/>
                      </a:rPr>
                      <m:t>&gt;20</m:t>
                    </m:r>
                  </m:oMath>
                </a14:m>
                <a:r>
                  <a:rPr lang="vi-VN" sz="3600" smtClean="0">
                    <a:solidFill>
                      <a:prstClr val="black"/>
                    </a:solidFill>
                    <a:cs typeface="Arial" panose="020B0604020202020204" pitchFamily="34" charset="0"/>
                  </a:rPr>
                  <a:t>)</a:t>
                </a:r>
                <a:endParaRPr lang="vi-VN" sz="3600">
                  <a:solidFill>
                    <a:prstClr val="black"/>
                  </a:solidFill>
                  <a:cs typeface="Arial" panose="020B0604020202020204" pitchFamily="34" charset="0"/>
                </a:endParaRPr>
              </a:p>
              <a:p>
                <a:pPr lvl="0" algn="just">
                  <a:lnSpc>
                    <a:spcPct val="150000"/>
                  </a:lnSpc>
                  <a:spcAft>
                    <a:spcPts val="500"/>
                  </a:spcAft>
                  <a:defRPr/>
                </a:pPr>
                <a:r>
                  <a:rPr lang="vi-VN" sz="3600">
                    <a:solidFill>
                      <a:prstClr val="black"/>
                    </a:solidFill>
                    <a:cs typeface="Arial" panose="020B0604020202020204" pitchFamily="34" charset="0"/>
                  </a:rPr>
                  <a:t>Vậy cô Hạnh đã di chuyển quãng đường là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31 </m:t>
                    </m:r>
                    <m:r>
                      <a:rPr lang="vi-VN" sz="3600" i="1">
                        <a:solidFill>
                          <a:prstClr val="black"/>
                        </a:solidFill>
                        <a:latin typeface="Cambria Math" panose="02040503050406030204" pitchFamily="18" charset="0"/>
                        <a:cs typeface="Arial" panose="020B0604020202020204" pitchFamily="34" charset="0"/>
                      </a:rPr>
                      <m:t>𝑘𝑚</m:t>
                    </m:r>
                  </m:oMath>
                </a14:m>
                <a:r>
                  <a:rPr lang="vi-VN" sz="3600" smtClean="0">
                    <a:solidFill>
                      <a:prstClr val="black"/>
                    </a:solidFill>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167133" y="2309119"/>
                <a:ext cx="13942747" cy="7399783"/>
              </a:xfrm>
              <a:prstGeom prst="rect">
                <a:avLst/>
              </a:prstGeom>
              <a:blipFill>
                <a:blip r:embed="rId7"/>
                <a:stretch>
                  <a:fillRect l="-1355" r="-394" b="-412"/>
                </a:stretch>
              </a:blipFill>
            </p:spPr>
            <p:txBody>
              <a:bodyPr/>
              <a:lstStyle/>
              <a:p>
                <a:r>
                  <a:rPr lang="en-US">
                    <a:noFill/>
                  </a:rPr>
                  <a:t> </a:t>
                </a:r>
              </a:p>
            </p:txBody>
          </p:sp>
        </mc:Fallback>
      </mc:AlternateContent>
    </p:spTree>
    <p:extLst>
      <p:ext uri="{BB962C8B-B14F-4D97-AF65-F5344CB8AC3E}">
        <p14:creationId xmlns:p14="http://schemas.microsoft.com/office/powerpoint/2010/main" val="73719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14" name="Group 13"/>
          <p:cNvGrpSpPr/>
          <p:nvPr/>
        </p:nvGrpSpPr>
        <p:grpSpPr>
          <a:xfrm>
            <a:off x="-304800" y="9689102"/>
            <a:ext cx="18797996" cy="9398998"/>
            <a:chOff x="-228600" y="7810500"/>
            <a:chExt cx="18797996" cy="9398998"/>
          </a:xfrm>
        </p:grpSpPr>
        <p:sp>
          <p:nvSpPr>
            <p:cNvPr id="2"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pic>
        <p:nvPicPr>
          <p:cNvPr id="6" name="Picture 5"/>
          <p:cNvPicPr>
            <a:picLocks noChangeAspect="1"/>
          </p:cNvPicPr>
          <p:nvPr/>
        </p:nvPicPr>
        <p:blipFill>
          <a:blip r:embed="rId3"/>
          <a:stretch>
            <a:fillRect/>
          </a:stretch>
        </p:blipFill>
        <p:spPr>
          <a:xfrm>
            <a:off x="16899398" y="8648700"/>
            <a:ext cx="989415" cy="1160947"/>
          </a:xfrm>
          <a:prstGeom prst="rect">
            <a:avLst/>
          </a:prstGeom>
        </p:spPr>
      </p:pic>
      <p:sp>
        <p:nvSpPr>
          <p:cNvPr id="13" name="Rounded Rectangle 12"/>
          <p:cNvSpPr/>
          <p:nvPr/>
        </p:nvSpPr>
        <p:spPr>
          <a:xfrm>
            <a:off x="458331" y="430988"/>
            <a:ext cx="3311564"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402184" y="1662392"/>
            <a:ext cx="17501608" cy="2585323"/>
          </a:xfrm>
          <a:prstGeom prst="rect">
            <a:avLst/>
          </a:prstGeom>
        </p:spPr>
        <p:txBody>
          <a:bodyPr wrap="square">
            <a:spAutoFit/>
          </a:bodyPr>
          <a:lstStyle/>
          <a:p>
            <a:pPr algn="just">
              <a:lnSpc>
                <a:spcPct val="150000"/>
              </a:lnSpc>
            </a:pPr>
            <a:r>
              <a:rPr lang="vi-VN" sz="3600">
                <a:solidFill>
                  <a:srgbClr val="000000"/>
                </a:solidFill>
              </a:rPr>
              <a:t>Một tổ may áo theo kế hoạch mỗi ngày phải may 30 cái áo. Nhờ cải tiến kĩ thuật</a:t>
            </a:r>
            <a:r>
              <a:rPr lang="vi-VN" sz="3600">
                <a:solidFill>
                  <a:srgbClr val="000000"/>
                </a:solidFill>
              </a:rPr>
              <a:t>, </a:t>
            </a:r>
            <a:r>
              <a:rPr lang="en-US" sz="3600" smtClean="0">
                <a:solidFill>
                  <a:srgbClr val="000000"/>
                </a:solidFill>
              </a:rPr>
              <a:t>      </a:t>
            </a:r>
            <a:r>
              <a:rPr lang="vi-VN" sz="3600" smtClean="0">
                <a:solidFill>
                  <a:srgbClr val="000000"/>
                </a:solidFill>
              </a:rPr>
              <a:t>tổ </a:t>
            </a:r>
            <a:r>
              <a:rPr lang="vi-VN" sz="3600">
                <a:solidFill>
                  <a:srgbClr val="000000"/>
                </a:solidFill>
              </a:rPr>
              <a:t>đã may được mỗi ngày 40 cái nên đã hoàn thành trước thời hạn 3 ngày và còn may thêm được 20 cái áo nữa. Tính số áo mà tổ đó phải may theo kế hoạch.</a:t>
            </a:r>
            <a:endParaRPr lang="en-US" sz="3600"/>
          </a:p>
        </p:txBody>
      </p:sp>
      <p:pic>
        <p:nvPicPr>
          <p:cNvPr id="8" name="Picture 7"/>
          <p:cNvPicPr>
            <a:picLocks noChangeAspect="1"/>
          </p:cNvPicPr>
          <p:nvPr/>
        </p:nvPicPr>
        <p:blipFill>
          <a:blip r:embed="rId4">
            <a:duotone>
              <a:schemeClr val="accent2">
                <a:shade val="45000"/>
                <a:satMod val="135000"/>
              </a:schemeClr>
              <a:prstClr val="white"/>
            </a:duotone>
          </a:blip>
          <a:stretch>
            <a:fillRect/>
          </a:stretch>
        </p:blipFill>
        <p:spPr>
          <a:xfrm>
            <a:off x="16110284" y="699835"/>
            <a:ext cx="1578229" cy="491005"/>
          </a:xfrm>
          <a:prstGeom prst="rect">
            <a:avLst/>
          </a:prstGeom>
        </p:spPr>
      </p:pic>
      <p:grpSp>
        <p:nvGrpSpPr>
          <p:cNvPr id="19" name="Group 18"/>
          <p:cNvGrpSpPr/>
          <p:nvPr/>
        </p:nvGrpSpPr>
        <p:grpSpPr>
          <a:xfrm>
            <a:off x="8262407" y="4409988"/>
            <a:ext cx="1781162" cy="1123595"/>
            <a:chOff x="981393" y="777308"/>
            <a:chExt cx="1858639" cy="1275995"/>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1" name="TextBox 20"/>
            <p:cNvSpPr txBox="1"/>
            <p:nvPr/>
          </p:nvSpPr>
          <p:spPr>
            <a:xfrm>
              <a:off x="1192547" y="976785"/>
              <a:ext cx="1419799" cy="751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Rectangle 8"/>
              <p:cNvSpPr/>
              <p:nvPr/>
            </p:nvSpPr>
            <p:spPr>
              <a:xfrm>
                <a:off x="426246" y="5549625"/>
                <a:ext cx="17477546" cy="3877985"/>
              </a:xfrm>
              <a:prstGeom prst="rect">
                <a:avLst/>
              </a:prstGeom>
            </p:spPr>
            <p:txBody>
              <a:bodyPr wrap="square">
                <a:spAutoFit/>
              </a:bodyPr>
              <a:lstStyle/>
              <a:p>
                <a:pPr algn="just">
                  <a:lnSpc>
                    <a:spcPct val="150000"/>
                  </a:lnSpc>
                  <a:spcBef>
                    <a:spcPts val="600"/>
                  </a:spcBef>
                  <a:spcAft>
                    <a:spcPts val="600"/>
                  </a:spcAft>
                </a:pPr>
                <a:r>
                  <a:rPr lang="en-US" sz="3600">
                    <a:latin typeface="Arial" panose="020B0604020202020204" pitchFamily="34" charset="0"/>
                    <a:ea typeface="Arial" panose="020B0604020202020204" pitchFamily="34" charset="0"/>
                    <a:cs typeface="Arial" panose="020B0604020202020204" pitchFamily="34" charset="0"/>
                  </a:rPr>
                  <a:t>Gọi số ngày theo kế hoạch tổ đó phải làm xong công việc là </a:t>
                </a:r>
                <a14:m>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3600">
                    <a:effectLst/>
                    <a:latin typeface="Arial" panose="020B0604020202020204" pitchFamily="34" charset="0"/>
                    <a:ea typeface="Arial" panose="020B0604020202020204" pitchFamily="34" charset="0"/>
                    <a:cs typeface="Arial" panose="020B0604020202020204" pitchFamily="34" charset="0"/>
                  </a:rPr>
                  <a:t>  (ngày; </a:t>
                </a:r>
                <a14:m>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effectLst/>
                        <a:latin typeface="Cambria Math" panose="02040503050406030204" pitchFamily="18" charset="0"/>
                        <a:ea typeface="Arial" panose="020B0604020202020204" pitchFamily="34" charset="0"/>
                        <a:cs typeface="Times New Roman" panose="02020603050405020304" pitchFamily="18" charset="0"/>
                      </a:rPr>
                      <m:t> &gt; 0</m:t>
                    </m:r>
                  </m:oMath>
                </a14:m>
                <a:r>
                  <a:rPr lang="en-US" sz="3600">
                    <a:effectLst/>
                    <a:latin typeface="Arial" panose="020B0604020202020204" pitchFamily="34" charset="0"/>
                    <a:ea typeface="Arial" panose="020B0604020202020204" pitchFamily="34" charset="0"/>
                    <a:cs typeface="Arial" panose="020B0604020202020204" pitchFamily="34" charset="0"/>
                  </a:rPr>
                  <a:t>) </a:t>
                </a:r>
              </a:p>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Vậy số áo cần làm theo kế hoạch là </a:t>
                </a:r>
                <a14:m>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30</m:t>
                    </m:r>
                    <m:r>
                      <a:rPr lang="en-US" sz="36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3600">
                    <a:effectLst/>
                    <a:latin typeface="Arial" panose="020B0604020202020204" pitchFamily="34" charset="0"/>
                    <a:ea typeface="Arial" panose="020B0604020202020204" pitchFamily="34" charset="0"/>
                    <a:cs typeface="Arial" panose="020B0604020202020204" pitchFamily="34" charset="0"/>
                  </a:rPr>
                  <a:t> (áo)</a:t>
                </a:r>
              </a:p>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Số áo làm trong thời gian ít hơn kế hoạch 3 ngày với năng suất dự thực tế là: </a:t>
                </a:r>
                <a:endParaRPr lang="en-US" sz="36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40(</m:t>
                    </m:r>
                    <m:r>
                      <a:rPr lang="en-US" sz="3600" i="1">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effectLst/>
                        <a:latin typeface="Cambria Math" panose="02040503050406030204" pitchFamily="18" charset="0"/>
                        <a:ea typeface="Arial" panose="020B0604020202020204" pitchFamily="34" charset="0"/>
                        <a:cs typeface="Times New Roman" panose="02020603050405020304" pitchFamily="18" charset="0"/>
                      </a:rPr>
                      <m:t>−3)</m:t>
                    </m:r>
                  </m:oMath>
                </a14:m>
                <a:r>
                  <a:rPr lang="en-US" sz="3600">
                    <a:effectLst/>
                    <a:latin typeface="Arial" panose="020B0604020202020204" pitchFamily="34" charset="0"/>
                    <a:ea typeface="Arial" panose="020B0604020202020204" pitchFamily="34" charset="0"/>
                    <a:cs typeface="Arial" panose="020B0604020202020204" pitchFamily="34" charset="0"/>
                  </a:rPr>
                  <a:t> (áo</a:t>
                </a:r>
                <a:r>
                  <a:rPr lang="en-US"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26246" y="5549625"/>
                <a:ext cx="17477546" cy="3877985"/>
              </a:xfrm>
              <a:prstGeom prst="rect">
                <a:avLst/>
              </a:prstGeom>
              <a:blipFill>
                <a:blip r:embed="rId6"/>
                <a:stretch>
                  <a:fillRect l="-1081" b="-2198"/>
                </a:stretch>
              </a:blipFill>
            </p:spPr>
            <p:txBody>
              <a:bodyPr/>
              <a:lstStyle/>
              <a:p>
                <a:r>
                  <a:rPr lang="en-US">
                    <a:noFill/>
                  </a:rPr>
                  <a:t> </a:t>
                </a:r>
              </a:p>
            </p:txBody>
          </p:sp>
        </mc:Fallback>
      </mc:AlternateContent>
    </p:spTree>
    <p:extLst>
      <p:ext uri="{BB962C8B-B14F-4D97-AF65-F5344CB8AC3E}">
        <p14:creationId xmlns:p14="http://schemas.microsoft.com/office/powerpoint/2010/main" val="10857536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down)">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4" dur="500"/>
                                        <p:tgtEl>
                                          <p:spTgt spid="9">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14" name="Group 13"/>
          <p:cNvGrpSpPr/>
          <p:nvPr/>
        </p:nvGrpSpPr>
        <p:grpSpPr>
          <a:xfrm>
            <a:off x="-304800" y="9689102"/>
            <a:ext cx="18797996" cy="9398998"/>
            <a:chOff x="-228600" y="7810500"/>
            <a:chExt cx="18797996" cy="9398998"/>
          </a:xfrm>
        </p:grpSpPr>
        <p:sp>
          <p:nvSpPr>
            <p:cNvPr id="2"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pic>
        <p:nvPicPr>
          <p:cNvPr id="6" name="Picture 5"/>
          <p:cNvPicPr>
            <a:picLocks noChangeAspect="1"/>
          </p:cNvPicPr>
          <p:nvPr/>
        </p:nvPicPr>
        <p:blipFill>
          <a:blip r:embed="rId3"/>
          <a:stretch>
            <a:fillRect/>
          </a:stretch>
        </p:blipFill>
        <p:spPr>
          <a:xfrm>
            <a:off x="16899398" y="8648700"/>
            <a:ext cx="989415" cy="1160947"/>
          </a:xfrm>
          <a:prstGeom prst="rect">
            <a:avLst/>
          </a:prstGeom>
        </p:spPr>
      </p:pic>
      <p:pic>
        <p:nvPicPr>
          <p:cNvPr id="8" name="Picture 7"/>
          <p:cNvPicPr>
            <a:picLocks noChangeAspect="1"/>
          </p:cNvPicPr>
          <p:nvPr/>
        </p:nvPicPr>
        <p:blipFill>
          <a:blip r:embed="rId4">
            <a:duotone>
              <a:schemeClr val="accent2">
                <a:shade val="45000"/>
                <a:satMod val="135000"/>
              </a:schemeClr>
              <a:prstClr val="white"/>
            </a:duotone>
          </a:blip>
          <a:stretch>
            <a:fillRect/>
          </a:stretch>
        </p:blipFill>
        <p:spPr>
          <a:xfrm>
            <a:off x="16110284" y="699835"/>
            <a:ext cx="1578229" cy="491005"/>
          </a:xfrm>
          <a:prstGeom prst="rect">
            <a:avLst/>
          </a:prstGeom>
        </p:spPr>
      </p:pic>
      <p:grpSp>
        <p:nvGrpSpPr>
          <p:cNvPr id="19" name="Group 18"/>
          <p:cNvGrpSpPr/>
          <p:nvPr/>
        </p:nvGrpSpPr>
        <p:grpSpPr>
          <a:xfrm>
            <a:off x="888152" y="617759"/>
            <a:ext cx="1781162" cy="1123595"/>
            <a:chOff x="981393" y="777308"/>
            <a:chExt cx="1858639" cy="1275995"/>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1" name="TextBox 20"/>
            <p:cNvSpPr txBox="1"/>
            <p:nvPr/>
          </p:nvSpPr>
          <p:spPr>
            <a:xfrm>
              <a:off x="1192547" y="976785"/>
              <a:ext cx="1419799" cy="751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Rectangle 8"/>
              <p:cNvSpPr/>
              <p:nvPr/>
            </p:nvSpPr>
            <p:spPr>
              <a:xfrm>
                <a:off x="888152" y="2234440"/>
                <a:ext cx="16334545" cy="7278916"/>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Vì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tổ đó làm thêm được 20 cái áo nữa so với kế hoạch nên ta có phương trình:              </a:t>
                </a:r>
              </a:p>
              <a:p>
                <a:pPr marL="0" marR="0" lvl="0" indent="0" algn="ctr" defTabSz="914400" rtl="0" eaLnBrk="1" fontAlgn="auto" latinLnBrk="0" hangingPunct="1">
                  <a:lnSpc>
                    <a:spcPct val="150000"/>
                  </a:lnSpc>
                  <a:spcBef>
                    <a:spcPts val="300"/>
                  </a:spcBef>
                  <a:spcAft>
                    <a:spcPts val="300"/>
                  </a:spcAft>
                  <a:buClrTx/>
                  <a:buSzTx/>
                  <a:buFontTx/>
                  <a:buNone/>
                  <a:tabLst/>
                  <a:defRPr/>
                </a:pP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−3)−20=30</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lang="en-US" sz="3600">
                  <a:solidFill>
                    <a:prstClr val="black"/>
                  </a:solidFill>
                  <a:latin typeface="Arial" panose="020B0604020202020204" pitchFamily="34" charset="0"/>
                  <a:ea typeface="Dotum" panose="020B0600000101010101" pitchFamily="34" charset="-127"/>
                  <a:cs typeface="Arial" panose="020B0604020202020204" pitchFamily="34" charset="0"/>
                </a:endParaRPr>
              </a:p>
              <a:p>
                <a:pPr marL="0" marR="0" lvl="0" indent="0" defTabSz="914400" rtl="0" eaLnBrk="1" fontAlgn="auto" latinLnBrk="0" hangingPunct="1">
                  <a:lnSpc>
                    <a:spcPct val="150000"/>
                  </a:lnSpc>
                  <a:spcBef>
                    <a:spcPts val="300"/>
                  </a:spcBef>
                  <a:spcAft>
                    <a:spcPts val="300"/>
                  </a:spcAft>
                  <a:buClrTx/>
                  <a:buSzTx/>
                  <a:buFontTx/>
                  <a:buNone/>
                  <a:tabLst/>
                  <a:defRPr/>
                </a:pPr>
                <a:r>
                  <a:rPr kumimoji="0" lang="en-US" sz="3600" b="0" u="none" strike="noStrike" kern="1200" cap="none" spc="0" normalizeH="0" baseline="0" noProof="0" smtClean="0">
                    <a:ln>
                      <a:noFill/>
                    </a:ln>
                    <a:solidFill>
                      <a:prstClr val="black"/>
                    </a:solidFill>
                    <a:effectLst/>
                    <a:uLnTx/>
                    <a:uFillTx/>
                    <a:ea typeface="Arial" panose="020B0604020202020204" pitchFamily="34" charset="0"/>
                    <a:cs typeface="Cambria Math" panose="02040503050406030204" pitchFamily="18" charset="0"/>
                  </a:rPr>
                  <a:t>					</a:t>
                </a:r>
                <a:r>
                  <a:rPr kumimoji="0" lang="en-US" sz="3600" b="0" u="none" strike="noStrike" kern="1200" cap="none" spc="0" normalizeH="0" noProof="0" smtClean="0">
                    <a:ln>
                      <a:noFill/>
                    </a:ln>
                    <a:solidFill>
                      <a:prstClr val="black"/>
                    </a:solidFill>
                    <a:effectLst/>
                    <a:uLnTx/>
                    <a:uFillTx/>
                    <a:ea typeface="Arial" panose="020B0604020202020204" pitchFamily="34" charset="0"/>
                    <a:cs typeface="Cambria Math" panose="02040503050406030204" pitchFamily="18" charset="0"/>
                  </a:rPr>
                  <a:t>      </a:t>
                </a:r>
                <a14:m>
                  <m:oMath xmlns:m="http://schemas.openxmlformats.org/officeDocument/2006/math">
                    <m:r>
                      <a:rPr lang="en-US" sz="3600" i="1">
                        <a:solidFill>
                          <a:prstClr val="black"/>
                        </a:solidFill>
                        <a:latin typeface="Cambria Math" panose="02040503050406030204" pitchFamily="18" charset="0"/>
                        <a:ea typeface="Arial" panose="020B0604020202020204" pitchFamily="34" charset="0"/>
                        <a:cs typeface="Cambria Math" panose="02040503050406030204" pitchFamily="18" charset="0"/>
                      </a:rPr>
                      <m:t> </m:t>
                    </m:r>
                    <m:r>
                      <a:rPr lang="en-US" sz="3600" b="0" i="1" smtClean="0">
                        <a:solidFill>
                          <a:prstClr val="black"/>
                        </a:solidFill>
                        <a:latin typeface="Cambria Math" panose="02040503050406030204" pitchFamily="18" charset="0"/>
                        <a:ea typeface="Arial" panose="020B0604020202020204" pitchFamily="34" charset="0"/>
                        <a:cs typeface="Cambria Math" panose="02040503050406030204" pitchFamily="18"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−120−20=30</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3600" b="0" u="none" strike="noStrike" kern="1200" cap="none" spc="0" normalizeH="0" noProof="0" smtClean="0">
                    <a:ln>
                      <a:noFill/>
                    </a:ln>
                    <a:solidFill>
                      <a:prstClr val="black"/>
                    </a:solidFill>
                    <a:effectLst/>
                    <a:uLnTx/>
                    <a:uFillTx/>
                    <a:ea typeface="Arial" panose="020B0604020202020204" pitchFamily="34" charset="0"/>
                    <a:cs typeface="Times New Roman" panose="02020603050405020304" pitchFamily="18" charset="0"/>
                  </a:rPr>
                  <a:t>      </a:t>
                </a:r>
                <a14:m>
                  <m:oMath xmlns:m="http://schemas.openxmlformats.org/officeDocument/2006/math">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10</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=140</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3600" b="0" u="none" strike="noStrike" kern="1200" cap="none" spc="0" normalizeH="0" noProof="0" smtClean="0">
                    <a:ln>
                      <a:noFill/>
                    </a:ln>
                    <a:solidFill>
                      <a:prstClr val="black"/>
                    </a:solidFill>
                    <a:effectLst/>
                    <a:uLnTx/>
                    <a:uFillTx/>
                    <a:ea typeface="Arial" panose="020B0604020202020204" pitchFamily="34" charset="0"/>
                    <a:cs typeface="Times New Roman" panose="02020603050405020304" pitchFamily="18" charset="0"/>
                  </a:rPr>
                  <a:t>  							</a:t>
                </a:r>
                <a14:m>
                  <m:oMath xmlns:m="http://schemas.openxmlformats.org/officeDocument/2006/math">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=14</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(thỏa mãn điều kiện)</a:t>
                </a: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Thời gian hoàn thành công việc là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14</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ngày. </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Số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áo cần dệt là: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14.30=420</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(áo)</a:t>
                </a: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Vậy số áo mà tổ đó phải may theo kế hoạch là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420</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áo.</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888152" y="2234440"/>
                <a:ext cx="16334545" cy="7278916"/>
              </a:xfrm>
              <a:prstGeom prst="rect">
                <a:avLst/>
              </a:prstGeom>
              <a:blipFill>
                <a:blip r:embed="rId6"/>
                <a:stretch>
                  <a:fillRect l="-1157" r="-224" b="-838"/>
                </a:stretch>
              </a:blipFill>
            </p:spPr>
            <p:txBody>
              <a:bodyPr/>
              <a:lstStyle/>
              <a:p>
                <a:r>
                  <a:rPr lang="en-US">
                    <a:noFill/>
                  </a:rPr>
                  <a:t> </a:t>
                </a:r>
              </a:p>
            </p:txBody>
          </p:sp>
        </mc:Fallback>
      </mc:AlternateContent>
    </p:spTree>
    <p:extLst>
      <p:ext uri="{BB962C8B-B14F-4D97-AF65-F5344CB8AC3E}">
        <p14:creationId xmlns:p14="http://schemas.microsoft.com/office/powerpoint/2010/main" val="3308724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fade">
                                      <p:cBhvr>
                                        <p:cTn id="29" dur="500"/>
                                        <p:tgtEl>
                                          <p:spTgt spid="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wipe(left)">
                                      <p:cBhvr>
                                        <p:cTn id="34" dur="500"/>
                                        <p:tgtEl>
                                          <p:spTgt spid="9">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animEffect transition="in" filter="fade">
                                      <p:cBhvr>
                                        <p:cTn id="39" dur="500"/>
                                        <p:tgtEl>
                                          <p:spTgt spid="9">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9">
                                            <p:txEl>
                                              <p:pRg st="7" end="7"/>
                                            </p:txEl>
                                          </p:spTgt>
                                        </p:tgtEl>
                                        <p:attrNameLst>
                                          <p:attrName>style.visibility</p:attrName>
                                        </p:attrNameLst>
                                      </p:cBhvr>
                                      <p:to>
                                        <p:strVal val="visible"/>
                                      </p:to>
                                    </p:set>
                                    <p:animEffect transition="in" filter="randombar(horizontal)">
                                      <p:cBhvr>
                                        <p:cTn id="44"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2962294" y="1326296"/>
            <a:ext cx="12363413" cy="7634407"/>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Rectangle 16"/>
          <p:cNvSpPr/>
          <p:nvPr/>
        </p:nvSpPr>
        <p:spPr>
          <a:xfrm>
            <a:off x="3632001" y="2709154"/>
            <a:ext cx="11056079" cy="2358146"/>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11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1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1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6823443" y="6251608"/>
            <a:ext cx="4641110" cy="2707090"/>
          </a:xfrm>
          <a:prstGeom prst="rect">
            <a:avLst/>
          </a:prstGeom>
        </p:spPr>
      </p:pic>
    </p:spTree>
    <p:extLst>
      <p:ext uri="{BB962C8B-B14F-4D97-AF65-F5344CB8AC3E}">
        <p14:creationId xmlns:p14="http://schemas.microsoft.com/office/powerpoint/2010/main" val="333562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9"/>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16608448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47993"/>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39724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68138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7" y="580566"/>
            <a:ext cx="16508348" cy="418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61150" y="799207"/>
            <a:ext cx="14520278" cy="3785652"/>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vi-VN" sz="4000" b="1" kern="0">
                <a:solidFill>
                  <a:prstClr val="white"/>
                </a:solidFill>
                <a:ea typeface="Times New Roman" panose="02020603050405020304" pitchFamily="18" charset="0"/>
                <a:cs typeface="Arial" panose="020B0604020202020204" pitchFamily="34" charset="0"/>
                <a:sym typeface="Arial"/>
              </a:rPr>
              <a:t>Câu 1. </a:t>
            </a:r>
            <a:r>
              <a:rPr lang="vi-VN" sz="4000" kern="0">
                <a:solidFill>
                  <a:prstClr val="white"/>
                </a:solidFill>
                <a:ea typeface="Times New Roman" panose="02020603050405020304" pitchFamily="18" charset="0"/>
                <a:cs typeface="Arial" panose="020B0604020202020204" pitchFamily="34" charset="0"/>
                <a:sym typeface="Arial"/>
              </a:rPr>
              <a:t>Cho một số tự nhiên có hai chữ số, chữ số hàng đơn vị gấp đôi chữ số hàng chục và nếu xen thêm chữ số 2 vào giữa hai chữ số ấy thì được số mới lớn hơn số ban đầu là 200</a:t>
            </a:r>
            <a:r>
              <a:rPr lang="vi-VN" sz="4000" kern="0">
                <a:solidFill>
                  <a:prstClr val="white"/>
                </a:solidFill>
                <a:ea typeface="Times New Roman" panose="02020603050405020304" pitchFamily="18" charset="0"/>
                <a:cs typeface="Arial" panose="020B0604020202020204" pitchFamily="34" charset="0"/>
                <a:sym typeface="Arial"/>
              </a:rPr>
              <a:t>. </a:t>
            </a:r>
            <a:r>
              <a:rPr lang="en-US" sz="4000" kern="0" smtClean="0">
                <a:solidFill>
                  <a:prstClr val="white"/>
                </a:solidFill>
                <a:ea typeface="Times New Roman" panose="02020603050405020304" pitchFamily="18" charset="0"/>
                <a:cs typeface="Arial" panose="020B0604020202020204" pitchFamily="34" charset="0"/>
                <a:sym typeface="Arial"/>
              </a:rPr>
              <a:t>     </a:t>
            </a:r>
            <a:r>
              <a:rPr lang="vi-VN" sz="4000" kern="0" smtClean="0">
                <a:solidFill>
                  <a:prstClr val="white"/>
                </a:solidFill>
                <a:ea typeface="Times New Roman" panose="02020603050405020304" pitchFamily="18" charset="0"/>
                <a:cs typeface="Arial" panose="020B0604020202020204" pitchFamily="34" charset="0"/>
                <a:sym typeface="Arial"/>
              </a:rPr>
              <a:t>Tìm </a:t>
            </a:r>
            <a:r>
              <a:rPr lang="vi-VN" sz="4000" kern="0">
                <a:solidFill>
                  <a:prstClr val="white"/>
                </a:solidFill>
                <a:ea typeface="Times New Roman" panose="02020603050405020304" pitchFamily="18" charset="0"/>
                <a:cs typeface="Arial" panose="020B0604020202020204" pitchFamily="34" charset="0"/>
                <a:sym typeface="Arial"/>
              </a:rPr>
              <a:t>số đó.</a:t>
            </a:r>
            <a:endParaRPr kumimoji="0" lang="en-US" sz="40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7" y="5589873"/>
            <a:ext cx="8254174" cy="16474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5620566"/>
            <a:ext cx="8254174" cy="16565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905000" y="5810233"/>
            <a:ext cx="5851090" cy="1015663"/>
          </a:xfrm>
          <a:prstGeom prst="rect">
            <a:avLst/>
          </a:prstGeom>
          <a:noFill/>
        </p:spPr>
        <p:txBody>
          <a:bodyPr wrap="square" rtlCol="0">
            <a:spAutoFit/>
          </a:bodyPr>
          <a:lstStyle/>
          <a:p>
            <a:pPr marL="0" marR="30480" lvl="0" indent="0" algn="ctr"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kumimoji="0" lang="pt-BR" sz="40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24</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055761" y="5905757"/>
            <a:ext cx="6197494" cy="1015663"/>
          </a:xfrm>
          <a:prstGeom prst="rect">
            <a:avLst/>
          </a:prstGeom>
          <a:noFill/>
        </p:spPr>
        <p:txBody>
          <a:bodyPr wrap="square" rtlCol="0">
            <a:spAutoFit/>
          </a:bodyPr>
          <a:lstStyle/>
          <a:p>
            <a:pPr marL="0" marR="30480" lvl="0" indent="0" algn="ctr"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kumimoji="0" lang="pt-BR" sz="40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42</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27421" y="8000427"/>
            <a:ext cx="8254174" cy="16709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979100"/>
            <a:ext cx="8254174" cy="167204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940084" y="8307289"/>
            <a:ext cx="6485194" cy="1015663"/>
          </a:xfrm>
          <a:prstGeom prst="rect">
            <a:avLst/>
          </a:prstGeom>
          <a:noFill/>
        </p:spPr>
        <p:txBody>
          <a:bodyPr wrap="square" rtlCol="0">
            <a:spAutoFit/>
          </a:bodyPr>
          <a:lstStyle/>
          <a:p>
            <a:pPr marL="0" marR="30480" lvl="0" indent="0" algn="ctr"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kumimoji="0" lang="pt-BR" sz="40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22</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76905" y="8307289"/>
            <a:ext cx="6344111" cy="1015663"/>
          </a:xfrm>
          <a:prstGeom prst="rect">
            <a:avLst/>
          </a:prstGeom>
          <a:noFill/>
        </p:spPr>
        <p:txBody>
          <a:bodyPr wrap="square" rtlCol="0">
            <a:spAutoFit/>
          </a:bodyPr>
          <a:lstStyle/>
          <a:p>
            <a:pPr marL="0" marR="30480" lvl="0" indent="0" algn="ctr"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kumimoji="0" lang="pt-BR" sz="4000" b="0" i="0" u="none" strike="noStrike" kern="1200" cap="none" spc="0" normalizeH="0" baseline="0" noProof="0" smtClean="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44</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311730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2828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195" y="624418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765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33399" y="266700"/>
            <a:ext cx="17068800" cy="4417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67810" y="342900"/>
            <a:ext cx="14815190" cy="4362733"/>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vi-VN" sz="3700" b="1" kern="0">
                <a:solidFill>
                  <a:prstClr val="white"/>
                </a:solidFill>
                <a:ea typeface="Times New Roman" panose="02020603050405020304" pitchFamily="18" charset="0"/>
                <a:cs typeface="Arial" panose="020B0604020202020204" pitchFamily="34" charset="0"/>
                <a:sym typeface="Arial"/>
              </a:rPr>
              <a:t>Câu 2. </a:t>
            </a:r>
            <a:r>
              <a:rPr lang="vi-VN" sz="3700" kern="0">
                <a:solidFill>
                  <a:prstClr val="white"/>
                </a:solidFill>
                <a:ea typeface="Times New Roman" panose="02020603050405020304" pitchFamily="18" charset="0"/>
                <a:cs typeface="Arial" panose="020B0604020202020204" pitchFamily="34" charset="0"/>
                <a:sym typeface="Arial"/>
              </a:rPr>
              <a:t>Hai tổ công nhân trong một công xưởng, sản xuất được 600 sản phẩm trong tháng đầu. Sang tháng thứ hai, tổ I làm vượt mức 25%, tổ II vượt mức 15% do đó cuối tháng cả hai tổ sản xuất dược 725 sản phẩm. Hỏi trong tháng đầu mỗi tổ sản xuất được bao nhiêu sản phẩm?</a:t>
            </a:r>
            <a:endParaRPr kumimoji="0" lang="en-US" sz="37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75820" y="5216778"/>
            <a:ext cx="8559790" cy="20548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33399" y="5216778"/>
            <a:ext cx="8494020" cy="20603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80346" y="5464774"/>
            <a:ext cx="7736580" cy="1532727"/>
          </a:xfrm>
          <a:prstGeom prst="rect">
            <a:avLst/>
          </a:prstGeom>
          <a:noFill/>
        </p:spPr>
        <p:txBody>
          <a:bodyPr wrap="square" rtlCol="0">
            <a:spAutoFit/>
          </a:bodyPr>
          <a:lstStyle/>
          <a:p>
            <a:pPr lvl="0" algn="just" defTabSz="1828800">
              <a:lnSpc>
                <a:spcPct val="130000"/>
              </a:lnSpc>
              <a:buClr>
                <a:prstClr val="white"/>
              </a:buClr>
              <a:defRPr/>
            </a:pPr>
            <a:r>
              <a:rPr kumimoji="0" lang="en-US" sz="36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lang="vi-VN" sz="3600">
                <a:solidFill>
                  <a:prstClr val="white"/>
                </a:solidFill>
                <a:ea typeface="Arial" panose="020B0604020202020204" pitchFamily="34" charset="0"/>
                <a:cs typeface="Arial" panose="020B0604020202020204" pitchFamily="34" charset="0"/>
              </a:rPr>
              <a:t> Tổ I sản xuất được 350 sản phẩm và tổ II sản xuất được 250 sản phẩm</a:t>
            </a:r>
            <a:endParaRPr lang="en-US" sz="3600" dirty="0">
              <a:solidFill>
                <a:prstClr val="white"/>
              </a:solidFill>
              <a:latin typeface="Arial" panose="020B060402020202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98358" y="5442766"/>
            <a:ext cx="7670809" cy="1532727"/>
          </a:xfrm>
          <a:prstGeom prst="rect">
            <a:avLst/>
          </a:prstGeom>
          <a:noFill/>
        </p:spPr>
        <p:txBody>
          <a:bodyPr wrap="square" rtlCol="0">
            <a:spAutoFit/>
          </a:bodyPr>
          <a:lstStyle/>
          <a:p>
            <a:pPr lvl="0" algn="just" defTabSz="1828800">
              <a:lnSpc>
                <a:spcPct val="130000"/>
              </a:lnSpc>
              <a:buClr>
                <a:prstClr val="white"/>
              </a:buClr>
              <a:defRPr/>
            </a:pPr>
            <a:r>
              <a:rPr kumimoji="0" lang="en-US" sz="36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fr-FR" sz="3600" smtClean="0">
                <a:solidFill>
                  <a:schemeClr val="bg1"/>
                </a:solidFill>
                <a:latin typeface="Arial" panose="020B0604020202020204" pitchFamily="34" charset="0"/>
                <a:ea typeface="Arial" panose="020B0604020202020204" pitchFamily="34" charset="0"/>
                <a:cs typeface="Arial" panose="020B0604020202020204" pitchFamily="34" charset="0"/>
              </a:rPr>
              <a:t>Tổ I sản xuất </a:t>
            </a:r>
            <a:r>
              <a:rPr lang="fr-FR" sz="3600" smtClean="0">
                <a:solidFill>
                  <a:schemeClr val="bg1"/>
                </a:solidFill>
                <a:latin typeface="Arial" panose="020B0604020202020204" pitchFamily="34" charset="0"/>
                <a:ea typeface="Arial" panose="020B0604020202020204" pitchFamily="34" charset="0"/>
                <a:cs typeface="Arial" panose="020B0604020202020204" pitchFamily="34" charset="0"/>
              </a:rPr>
              <a:t>được 350 </a:t>
            </a:r>
            <a:r>
              <a:rPr lang="fr-FR" sz="3600" smtClean="0">
                <a:solidFill>
                  <a:schemeClr val="bg1"/>
                </a:solidFill>
                <a:effectLst/>
                <a:latin typeface="Arial" panose="020B0604020202020204" pitchFamily="34" charset="0"/>
                <a:ea typeface="Arial" panose="020B0604020202020204" pitchFamily="34" charset="0"/>
                <a:cs typeface="Arial" panose="020B0604020202020204" pitchFamily="34" charset="0"/>
              </a:rPr>
              <a:t>sản </a:t>
            </a:r>
            <a:r>
              <a:rPr lang="fr-FR" sz="3600">
                <a:solidFill>
                  <a:schemeClr val="bg1"/>
                </a:solidFill>
                <a:effectLst/>
                <a:latin typeface="Arial" panose="020B0604020202020204" pitchFamily="34" charset="0"/>
                <a:ea typeface="Arial" panose="020B0604020202020204" pitchFamily="34" charset="0"/>
                <a:cs typeface="Arial" panose="020B0604020202020204" pitchFamily="34" charset="0"/>
              </a:rPr>
              <a:t>phẩm và tổ II sản xuất </a:t>
            </a:r>
            <a:r>
              <a:rPr lang="fr-FR" sz="3600">
                <a:solidFill>
                  <a:schemeClr val="bg1"/>
                </a:solidFill>
                <a:effectLst/>
                <a:latin typeface="Arial" panose="020B0604020202020204" pitchFamily="34" charset="0"/>
                <a:ea typeface="Arial" panose="020B0604020202020204" pitchFamily="34" charset="0"/>
                <a:cs typeface="Arial" panose="020B0604020202020204" pitchFamily="34" charset="0"/>
              </a:rPr>
              <a:t>được </a:t>
            </a:r>
            <a:r>
              <a:rPr lang="fr-FR" sz="3600" smtClean="0">
                <a:solidFill>
                  <a:schemeClr val="bg1"/>
                </a:solidFill>
                <a:effectLst/>
                <a:latin typeface="Arial" panose="020B0604020202020204" pitchFamily="34" charset="0"/>
                <a:ea typeface="Arial" panose="020B0604020202020204" pitchFamily="34" charset="0"/>
                <a:cs typeface="Arial" panose="020B0604020202020204" pitchFamily="34" charset="0"/>
              </a:rPr>
              <a:t>240 sản </a:t>
            </a:r>
            <a:r>
              <a:rPr lang="fr-FR" sz="3600">
                <a:solidFill>
                  <a:schemeClr val="bg1"/>
                </a:solidFill>
                <a:effectLst/>
                <a:latin typeface="Arial" panose="020B0604020202020204" pitchFamily="34" charset="0"/>
                <a:ea typeface="Arial" panose="020B0604020202020204" pitchFamily="34" charset="0"/>
                <a:cs typeface="Arial" panose="020B0604020202020204" pitchFamily="34" charset="0"/>
              </a:rPr>
              <a:t>phẩm</a:t>
            </a:r>
            <a:r>
              <a:rPr kumimoji="0" lang="en-US" sz="3600" b="0" i="0" u="none" strike="noStrike" kern="1200" cap="none" spc="0" normalizeH="0" baseline="0" noProof="0" smtClean="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63788" y="7810500"/>
            <a:ext cx="8571820" cy="20357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33398" y="7823522"/>
            <a:ext cx="8542421" cy="20548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8800" y="8115300"/>
            <a:ext cx="7736580" cy="1532727"/>
          </a:xfrm>
          <a:prstGeom prst="rect">
            <a:avLst/>
          </a:prstGeom>
          <a:noFill/>
        </p:spPr>
        <p:txBody>
          <a:bodyPr wrap="square" rtlCol="0">
            <a:spAutoFit/>
          </a:bodyPr>
          <a:lstStyle/>
          <a:p>
            <a:pPr lvl="0" algn="just" defTabSz="1828800">
              <a:lnSpc>
                <a:spcPct val="130000"/>
              </a:lnSpc>
              <a:buClr>
                <a:prstClr val="white"/>
              </a:buClr>
              <a:defRPr/>
            </a:pPr>
            <a:r>
              <a:rPr kumimoji="0" lang="en-US" sz="36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lang="vi-VN" sz="3600">
                <a:solidFill>
                  <a:prstClr val="white"/>
                </a:solidFill>
                <a:ea typeface="Arial" panose="020B0604020202020204" pitchFamily="34" charset="0"/>
                <a:cs typeface="Arial" panose="020B0604020202020204" pitchFamily="34" charset="0"/>
              </a:rPr>
              <a:t> Tổ I sản xuất được 250 sản phẩm và tổ II sản xuất được 350 sản phẩm</a:t>
            </a:r>
            <a:endParaRPr lang="en-US" sz="3600" dirty="0">
              <a:solidFill>
                <a:prstClr val="white"/>
              </a:solidFill>
              <a:latin typeface="Arial" panose="020B060402020202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057" y="8106573"/>
            <a:ext cx="7781901" cy="1532727"/>
          </a:xfrm>
          <a:prstGeom prst="rect">
            <a:avLst/>
          </a:prstGeom>
          <a:noFill/>
        </p:spPr>
        <p:txBody>
          <a:bodyPr wrap="square" rtlCol="0">
            <a:spAutoFit/>
          </a:bodyPr>
          <a:lstStyle/>
          <a:p>
            <a:pPr lvl="0" algn="just" defTabSz="1828800">
              <a:lnSpc>
                <a:spcPct val="130000"/>
              </a:lnSpc>
              <a:buClr>
                <a:prstClr val="white"/>
              </a:buClr>
              <a:defRPr/>
            </a:pPr>
            <a:r>
              <a:rPr kumimoji="0" lang="en-US" sz="36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lang="vi-VN" sz="3600">
                <a:solidFill>
                  <a:prstClr val="white"/>
                </a:solidFill>
                <a:ea typeface="Arial" panose="020B0604020202020204" pitchFamily="34" charset="0"/>
                <a:cs typeface="Arial" panose="020B0604020202020204" pitchFamily="34" charset="0"/>
              </a:rPr>
              <a:t> Tổ I sản xuất được 450 sản phẩm và tổ II sản xuất được 150 sản phẩm</a:t>
            </a:r>
            <a:endParaRPr lang="en-US" sz="3600" dirty="0">
              <a:solidFill>
                <a:prstClr val="white"/>
              </a:solidFill>
              <a:latin typeface="Arial" panose="020B060402020202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6546054"/>
            <a:ext cx="731046" cy="731046"/>
          </a:xfrm>
          <a:prstGeom prst="rect">
            <a:avLst/>
          </a:prstGeom>
        </p:spPr>
      </p:pic>
    </p:spTree>
    <p:extLst>
      <p:ext uri="{BB962C8B-B14F-4D97-AF65-F5344CB8AC3E}">
        <p14:creationId xmlns:p14="http://schemas.microsoft.com/office/powerpoint/2010/main" val="427514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2828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195" y="624418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765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33399" y="495300"/>
            <a:ext cx="17068800" cy="41886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600200" y="754033"/>
                <a:ext cx="15011400" cy="3671583"/>
              </a:xfrm>
              <a:prstGeom prst="rect">
                <a:avLst/>
              </a:prstGeom>
              <a:noFill/>
            </p:spPr>
            <p:txBody>
              <a:bodyPr wrap="square" rtlCol="0">
                <a:spAutoFit/>
              </a:bodyPr>
              <a:lstStyle/>
              <a:p>
                <a:pPr marR="30480" algn="just">
                  <a:lnSpc>
                    <a:spcPct val="150000"/>
                  </a:lnSpc>
                </a:pPr>
                <a:r>
                  <a:rPr lang="fr-FR"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3.</a:t>
                </a:r>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Năm ngoái, tổng số dân của tỉnh A và B là </a:t>
                </a:r>
                <a14:m>
                  <m:oMath xmlns:m="http://schemas.openxmlformats.org/officeDocument/2006/math">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triệu </a:t>
                </a:r>
                <a:r>
                  <a:rPr lang="fr-FR" sz="40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người. </a:t>
                </a:r>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Năm nay dân số của tỉnh A tăng </a:t>
                </a:r>
                <a14:m>
                  <m:oMath xmlns:m="http://schemas.openxmlformats.org/officeDocument/2006/math">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dân số tỉnh B tăng </a:t>
                </a:r>
                <a14:m>
                  <m:oMath xmlns:m="http://schemas.openxmlformats.org/officeDocument/2006/math">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1,2%</m:t>
                    </m:r>
                  </m:oMath>
                </a14:m>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Do đó tổng dân số hai tỉnh năm nay tăng thêm 83400 người. Tính số dân năm ngoái của mỗi tỉnh.</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600200" y="754033"/>
                <a:ext cx="15011400" cy="3671583"/>
              </a:xfrm>
              <a:prstGeom prst="rect">
                <a:avLst/>
              </a:prstGeom>
              <a:blipFill>
                <a:blip r:embed="rId11"/>
                <a:stretch>
                  <a:fillRect l="-1462" r="-1219" b="-631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67629" y="7757353"/>
            <a:ext cx="8559790" cy="20548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33399" y="5216778"/>
            <a:ext cx="8494020" cy="20603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772155" y="7995724"/>
            <a:ext cx="7736580" cy="1532727"/>
          </a:xfrm>
          <a:prstGeom prst="rect">
            <a:avLst/>
          </a:prstGeom>
          <a:noFill/>
        </p:spPr>
        <p:txBody>
          <a:bodyPr wrap="square" rtlCol="0">
            <a:spAutoFit/>
          </a:bodyPr>
          <a:lstStyle/>
          <a:p>
            <a:pPr lvl="0" algn="just" defTabSz="1828800">
              <a:lnSpc>
                <a:spcPct val="130000"/>
              </a:lnSpc>
              <a:buClr>
                <a:prstClr val="white"/>
              </a:buClr>
              <a:defRPr/>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r>
              <a:rPr lang="vi-VN" sz="3800">
                <a:solidFill>
                  <a:prstClr val="white"/>
                </a:solidFill>
                <a:ea typeface="Arial" panose="020B0604020202020204" pitchFamily="34" charset="0"/>
                <a:cs typeface="Arial" panose="020B0604020202020204" pitchFamily="34" charset="0"/>
              </a:rPr>
              <a:t>Tỉnh A có 3,8 triệu người và tỉnh B có 2,2 triệu người</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98358" y="5433141"/>
            <a:ext cx="7670809" cy="1533625"/>
          </a:xfrm>
          <a:prstGeom prst="rect">
            <a:avLst/>
          </a:prstGeom>
          <a:noFill/>
        </p:spPr>
        <p:txBody>
          <a:bodyPr wrap="square" rtlCol="0">
            <a:spAutoFit/>
          </a:bodyPr>
          <a:lstStyle/>
          <a:p>
            <a:pPr lvl="0" algn="just" defTabSz="1828800">
              <a:lnSpc>
                <a:spcPct val="130000"/>
              </a:lnSpc>
              <a:buClr>
                <a:prstClr val="white"/>
              </a:buClr>
              <a:defRPr/>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vi-VN" sz="3800">
                <a:solidFill>
                  <a:prstClr val="white"/>
                </a:solidFill>
                <a:ea typeface="Arial" panose="020B0604020202020204" pitchFamily="34" charset="0"/>
                <a:cs typeface="Arial" panose="020B0604020202020204" pitchFamily="34" charset="0"/>
              </a:rPr>
              <a:t>Tỉnh A có 4,8 triệu người và tỉnh B có 2,2 triệu người</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63788" y="7810500"/>
            <a:ext cx="8571820" cy="20357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35440" y="5222294"/>
            <a:ext cx="8542421" cy="20548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8800" y="8105675"/>
            <a:ext cx="7736580" cy="1533625"/>
          </a:xfrm>
          <a:prstGeom prst="rect">
            <a:avLst/>
          </a:prstGeom>
          <a:noFill/>
        </p:spPr>
        <p:txBody>
          <a:bodyPr wrap="square" rtlCol="0">
            <a:spAutoFit/>
          </a:bodyPr>
          <a:lstStyle/>
          <a:p>
            <a:pPr lvl="0" algn="just" defTabSz="1828800">
              <a:lnSpc>
                <a:spcPct val="130000"/>
              </a:lnSpc>
              <a:buClr>
                <a:prstClr val="white"/>
              </a:buClr>
              <a:defRPr/>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r>
              <a:rPr lang="vi-VN" sz="3800">
                <a:solidFill>
                  <a:prstClr val="white"/>
                </a:solidFill>
                <a:ea typeface="Arial" panose="020B0604020202020204" pitchFamily="34" charset="0"/>
                <a:cs typeface="Arial" panose="020B0604020202020204" pitchFamily="34" charset="0"/>
              </a:rPr>
              <a:t>Tỉnh B có 3,8 triệu người và tỉnh A có 2,2 triệu người</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67099" y="5495720"/>
            <a:ext cx="7781901" cy="1532727"/>
          </a:xfrm>
          <a:prstGeom prst="rect">
            <a:avLst/>
          </a:prstGeom>
          <a:noFill/>
        </p:spPr>
        <p:txBody>
          <a:bodyPr wrap="square" rtlCol="0">
            <a:spAutoFit/>
          </a:bodyPr>
          <a:lstStyle/>
          <a:p>
            <a:pPr lvl="0" algn="just" defTabSz="1828800">
              <a:lnSpc>
                <a:spcPct val="130000"/>
              </a:lnSpc>
              <a:buClr>
                <a:prstClr val="white"/>
              </a:buClr>
              <a:defRPr/>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r>
              <a:rPr lang="vi-VN" sz="3800">
                <a:solidFill>
                  <a:prstClr val="white"/>
                </a:solidFill>
                <a:ea typeface="Arial" panose="020B0604020202020204" pitchFamily="34" charset="0"/>
                <a:cs typeface="Arial" panose="020B0604020202020204" pitchFamily="34" charset="0"/>
              </a:rPr>
              <a:t>Tỉnh A có 3,5 triệu người và tỉnh B có 2,5 triệu người</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6546054"/>
            <a:ext cx="731046" cy="731046"/>
          </a:xfrm>
          <a:prstGeom prst="rect">
            <a:avLst/>
          </a:prstGeom>
        </p:spPr>
      </p:pic>
    </p:spTree>
    <p:extLst>
      <p:ext uri="{BB962C8B-B14F-4D97-AF65-F5344CB8AC3E}">
        <p14:creationId xmlns:p14="http://schemas.microsoft.com/office/powerpoint/2010/main" val="33505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5"/>
            <a:stretch>
              <a:fillRect/>
            </a:stretch>
          </a:blipFill>
        </p:spPr>
      </p:sp>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5"/>
            <a:stretch>
              <a:fillRect/>
            </a:stretch>
          </a:blipFill>
        </p:spPr>
      </p:sp>
      <p:grpSp>
        <p:nvGrpSpPr>
          <p:cNvPr id="13" name="Group 2"/>
          <p:cNvGrpSpPr/>
          <p:nvPr/>
        </p:nvGrpSpPr>
        <p:grpSpPr>
          <a:xfrm>
            <a:off x="1028700" y="784058"/>
            <a:ext cx="16230600" cy="8839200"/>
            <a:chOff x="0" y="0"/>
            <a:chExt cx="4274726" cy="2167467"/>
          </a:xfrm>
        </p:grpSpPr>
        <p:sp>
          <p:nvSpPr>
            <p:cNvPr id="14"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6" name="Rectangle 15"/>
          <p:cNvSpPr/>
          <p:nvPr/>
        </p:nvSpPr>
        <p:spPr>
          <a:xfrm>
            <a:off x="1295399" y="876300"/>
            <a:ext cx="15763595" cy="3254289"/>
          </a:xfrm>
          <a:prstGeom prst="rect">
            <a:avLst/>
          </a:prstGeom>
        </p:spPr>
        <p:txBody>
          <a:bodyPr wrap="square">
            <a:spAutoFit/>
          </a:bodyPr>
          <a:lstStyle/>
          <a:p>
            <a:pPr algn="ctr">
              <a:lnSpc>
                <a:spcPct val="150000"/>
              </a:lnSpc>
              <a:spcBef>
                <a:spcPts val="1200"/>
              </a:spcBef>
              <a:spcAft>
                <a:spcPts val="0"/>
              </a:spcAft>
            </a:pPr>
            <a:r>
              <a:rPr lang="vi-VN" sz="7300" b="1" kern="0">
                <a:solidFill>
                  <a:schemeClr val="tx2"/>
                </a:solidFill>
                <a:ea typeface="Times New Roman" panose="02020603050405020304" pitchFamily="18" charset="0"/>
                <a:cs typeface="Arial" panose="020B0604020202020204" pitchFamily="34" charset="0"/>
              </a:rPr>
              <a:t>CHƯƠNG VII. PHƯƠNG TRÌNH BẬC NHẤT MỘT ẨN</a:t>
            </a:r>
            <a:endParaRPr lang="en-US" sz="7300" b="1" kern="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p:cNvSpPr/>
          <p:nvPr/>
        </p:nvSpPr>
        <p:spPr>
          <a:xfrm>
            <a:off x="2197033" y="4381500"/>
            <a:ext cx="13893934" cy="5286062"/>
          </a:xfrm>
          <a:prstGeom prst="rect">
            <a:avLst/>
          </a:prstGeom>
        </p:spPr>
        <p:txBody>
          <a:bodyPr wrap="square">
            <a:spAutoFit/>
          </a:bodyPr>
          <a:lstStyle/>
          <a:p>
            <a:pPr algn="ctr">
              <a:lnSpc>
                <a:spcPct val="150000"/>
              </a:lnSpc>
            </a:pPr>
            <a:r>
              <a:rPr lang="vi-VN" sz="7500" b="1">
                <a:solidFill>
                  <a:srgbClr val="C00000"/>
                </a:solidFill>
                <a:cs typeface="Arial" panose="020B0604020202020204" pitchFamily="34" charset="0"/>
              </a:rPr>
              <a:t>BÀI 2. ỨNG DỤNG </a:t>
            </a:r>
            <a:r>
              <a:rPr lang="vi-VN" sz="7500" b="1">
                <a:solidFill>
                  <a:srgbClr val="C00000"/>
                </a:solidFill>
                <a:cs typeface="Arial" panose="020B0604020202020204" pitchFamily="34" charset="0"/>
              </a:rPr>
              <a:t>CỦA </a:t>
            </a:r>
            <a:r>
              <a:rPr lang="vi-VN" sz="7500" b="1" smtClean="0">
                <a:solidFill>
                  <a:srgbClr val="C00000"/>
                </a:solidFill>
                <a:cs typeface="Arial" panose="020B0604020202020204" pitchFamily="34" charset="0"/>
              </a:rPr>
              <a:t>PHƯƠNG </a:t>
            </a:r>
            <a:r>
              <a:rPr lang="vi-VN" sz="7500" b="1">
                <a:solidFill>
                  <a:srgbClr val="C00000"/>
                </a:solidFill>
                <a:cs typeface="Arial" panose="020B0604020202020204" pitchFamily="34" charset="0"/>
              </a:rPr>
              <a:t>TRÌNH BẬC </a:t>
            </a:r>
            <a:r>
              <a:rPr lang="vi-VN" sz="7500" b="1">
                <a:solidFill>
                  <a:srgbClr val="C00000"/>
                </a:solidFill>
                <a:cs typeface="Arial" panose="020B0604020202020204" pitchFamily="34" charset="0"/>
              </a:rPr>
              <a:t>NHẤT </a:t>
            </a:r>
            <a:r>
              <a:rPr lang="vi-VN" sz="7500" b="1" smtClean="0">
                <a:solidFill>
                  <a:srgbClr val="C00000"/>
                </a:solidFill>
                <a:cs typeface="Arial" panose="020B0604020202020204" pitchFamily="34" charset="0"/>
              </a:rPr>
              <a:t>MỘT </a:t>
            </a:r>
            <a:r>
              <a:rPr lang="vi-VN" sz="7500" b="1">
                <a:solidFill>
                  <a:srgbClr val="C00000"/>
                </a:solidFill>
                <a:cs typeface="Arial" panose="020B0604020202020204" pitchFamily="34" charset="0"/>
              </a:rPr>
              <a:t>ẨN </a:t>
            </a:r>
            <a:endParaRPr lang="en-US" sz="7500" b="1">
              <a:solidFill>
                <a:srgbClr val="C00000"/>
              </a:solidFill>
              <a:latin typeface="Arial" panose="020B0604020202020204" pitchFamily="34" charset="0"/>
              <a:cs typeface="Arial" panose="020B0604020202020204" pitchFamily="34" charset="0"/>
            </a:endParaRPr>
          </a:p>
        </p:txBody>
      </p:sp>
      <p:sp>
        <p:nvSpPr>
          <p:cNvPr id="6" name="Freeform 6"/>
          <p:cNvSpPr/>
          <p:nvPr/>
        </p:nvSpPr>
        <p:spPr>
          <a:xfrm rot="12299314">
            <a:off x="327122" y="755912"/>
            <a:ext cx="1803438" cy="2081271"/>
          </a:xfrm>
          <a:custGeom>
            <a:avLst/>
            <a:gdLst/>
            <a:ahLst/>
            <a:cxnLst/>
            <a:rect l="l" t="t" r="r" b="b"/>
            <a:pathLst>
              <a:path w="1976386" h="2421299">
                <a:moveTo>
                  <a:pt x="0" y="0"/>
                </a:moveTo>
                <a:lnTo>
                  <a:pt x="1976386" y="0"/>
                </a:lnTo>
                <a:lnTo>
                  <a:pt x="1976386" y="2421299"/>
                </a:lnTo>
                <a:lnTo>
                  <a:pt x="0" y="2421299"/>
                </a:lnTo>
                <a:lnTo>
                  <a:pt x="0" y="0"/>
                </a:lnTo>
                <a:close/>
              </a:path>
            </a:pathLst>
          </a:custGeom>
          <a:blipFill>
            <a:blip r:embed="rId6"/>
            <a:stretch>
              <a:fillRect/>
            </a:stretch>
          </a:blipFill>
        </p:spPr>
      </p:sp>
      <p:sp>
        <p:nvSpPr>
          <p:cNvPr id="10" name="Freeform 10"/>
          <p:cNvSpPr/>
          <p:nvPr/>
        </p:nvSpPr>
        <p:spPr>
          <a:xfrm>
            <a:off x="15438174" y="7132587"/>
            <a:ext cx="2335476" cy="2861226"/>
          </a:xfrm>
          <a:custGeom>
            <a:avLst/>
            <a:gdLst/>
            <a:ahLst/>
            <a:cxnLst/>
            <a:rect l="l" t="t" r="r" b="b"/>
            <a:pathLst>
              <a:path w="2335476" h="2861226">
                <a:moveTo>
                  <a:pt x="0" y="0"/>
                </a:moveTo>
                <a:lnTo>
                  <a:pt x="2335476" y="0"/>
                </a:lnTo>
                <a:lnTo>
                  <a:pt x="2335476" y="2861226"/>
                </a:lnTo>
                <a:lnTo>
                  <a:pt x="0" y="2861226"/>
                </a:lnTo>
                <a:lnTo>
                  <a:pt x="0" y="0"/>
                </a:lnTo>
                <a:close/>
              </a:path>
            </a:pathLst>
          </a:custGeom>
          <a:blipFill>
            <a:blip r:embed="rId6"/>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91821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20888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623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04799" y="495300"/>
            <a:ext cx="17602200" cy="54122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0566" y="611543"/>
            <a:ext cx="15486867" cy="5216813"/>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vi-VN" sz="3700" b="1" kern="0">
                <a:solidFill>
                  <a:prstClr val="white"/>
                </a:solidFill>
                <a:ea typeface="Times New Roman" panose="02020603050405020304" pitchFamily="18" charset="0"/>
                <a:cs typeface="Arial" panose="020B0604020202020204" pitchFamily="34" charset="0"/>
                <a:sym typeface="Arial"/>
              </a:rPr>
              <a:t>Câu 4</a:t>
            </a:r>
            <a:r>
              <a:rPr lang="vi-VN" sz="3700" b="1" kern="0">
                <a:solidFill>
                  <a:prstClr val="white"/>
                </a:solidFill>
                <a:ea typeface="Times New Roman" panose="02020603050405020304" pitchFamily="18" charset="0"/>
                <a:cs typeface="Arial" panose="020B0604020202020204" pitchFamily="34" charset="0"/>
                <a:sym typeface="Arial"/>
              </a:rPr>
              <a:t>. </a:t>
            </a:r>
            <a:r>
              <a:rPr lang="vi-VN" sz="3700" kern="0" smtClean="0">
                <a:solidFill>
                  <a:prstClr val="white"/>
                </a:solidFill>
                <a:ea typeface="Times New Roman" panose="02020603050405020304" pitchFamily="18" charset="0"/>
                <a:cs typeface="Arial" panose="020B0604020202020204" pitchFamily="34" charset="0"/>
                <a:sym typeface="Arial"/>
              </a:rPr>
              <a:t>Một công xưởng sản xuất một lượng hàng, theo kế hoạch mỗi ngày phải sản xuất được 380 sản phẩm. Nhưng khi thực hiện, do cải tiến kĩ thuật mỗi ngày công xưởng sản xuất được 480 sản phẩm. Do đó, công xưởng đã hoàn thành kế hoạch trước 1 ngày và còn vươt mức </a:t>
            </a:r>
            <a:r>
              <a:rPr lang="en-US" sz="3700" kern="0" smtClean="0">
                <a:solidFill>
                  <a:prstClr val="white"/>
                </a:solidFill>
                <a:ea typeface="Times New Roman" panose="02020603050405020304" pitchFamily="18" charset="0"/>
                <a:cs typeface="Arial" panose="020B0604020202020204" pitchFamily="34" charset="0"/>
                <a:sym typeface="Arial"/>
              </a:rPr>
              <a:t>     </a:t>
            </a:r>
            <a:r>
              <a:rPr lang="vi-VN" sz="3700" kern="0" smtClean="0">
                <a:solidFill>
                  <a:prstClr val="white"/>
                </a:solidFill>
                <a:ea typeface="Times New Roman" panose="02020603050405020304" pitchFamily="18" charset="0"/>
                <a:cs typeface="Arial" panose="020B0604020202020204" pitchFamily="34" charset="0"/>
                <a:sym typeface="Arial"/>
              </a:rPr>
              <a:t>20 sản phẩm. Hỏi theo kế hoạch, công xưởng phải sản xuất bao nhiêu sản phẩm?</a:t>
            </a:r>
            <a:endParaRPr kumimoji="0" lang="en-US" sz="37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5596" y="8544256"/>
            <a:ext cx="8254174" cy="12415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6614214"/>
            <a:ext cx="8254174" cy="12483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902633" y="8692097"/>
            <a:ext cx="6480762" cy="840871"/>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7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pt-BR" sz="3700">
                <a:solidFill>
                  <a:prstClr val="white"/>
                </a:solidFill>
                <a:latin typeface="Arial" panose="020B0604020202020204" pitchFamily="34" charset="0"/>
                <a:ea typeface="Times New Roman" panose="02020603050405020304" pitchFamily="18" charset="0"/>
                <a:cs typeface="Arial" panose="020B0604020202020204" pitchFamily="34" charset="0"/>
              </a:rPr>
              <a:t>1 900 </a:t>
            </a:r>
            <a:r>
              <a:rPr lang="pt-BR" sz="3700">
                <a:solidFill>
                  <a:prstClr val="white"/>
                </a:solidFill>
                <a:latin typeface="Arial" panose="020B0604020202020204" pitchFamily="34" charset="0"/>
                <a:ea typeface="Times New Roman" panose="02020603050405020304" pitchFamily="18" charset="0"/>
                <a:cs typeface="Arial" panose="020B0604020202020204" pitchFamily="34" charset="0"/>
              </a:rPr>
              <a:t>sản </a:t>
            </a:r>
            <a:r>
              <a:rPr lang="pt-BR" sz="3700" smtClean="0">
                <a:solidFill>
                  <a:prstClr val="white"/>
                </a:solidFill>
                <a:latin typeface="Arial" panose="020B0604020202020204" pitchFamily="34" charset="0"/>
                <a:ea typeface="Times New Roman" panose="02020603050405020304" pitchFamily="18" charset="0"/>
                <a:cs typeface="Arial" panose="020B0604020202020204" pitchFamily="34" charset="0"/>
              </a:rPr>
              <a:t>phẩm</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134600" y="6761691"/>
            <a:ext cx="6451464" cy="840871"/>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7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lang="pt-BR" sz="3700">
                <a:solidFill>
                  <a:prstClr val="white"/>
                </a:solidFill>
                <a:latin typeface="Arial" panose="020B0604020202020204" pitchFamily="34" charset="0"/>
                <a:ea typeface="Times New Roman" panose="02020603050405020304" pitchFamily="18" charset="0"/>
                <a:cs typeface="Arial" panose="020B0604020202020204" pitchFamily="34" charset="0"/>
              </a:rPr>
              <a:t>1 600 </a:t>
            </a:r>
            <a:r>
              <a:rPr lang="pt-BR" sz="3700">
                <a:solidFill>
                  <a:prstClr val="white"/>
                </a:solidFill>
                <a:latin typeface="Arial" panose="020B0604020202020204" pitchFamily="34" charset="0"/>
                <a:ea typeface="Times New Roman" panose="02020603050405020304" pitchFamily="18" charset="0"/>
                <a:cs typeface="Arial" panose="020B0604020202020204" pitchFamily="34" charset="0"/>
              </a:rPr>
              <a:t>sản </a:t>
            </a:r>
            <a:r>
              <a:rPr lang="pt-BR" sz="3700" smtClean="0">
                <a:solidFill>
                  <a:prstClr val="white"/>
                </a:solidFill>
                <a:latin typeface="Arial" panose="020B0604020202020204" pitchFamily="34" charset="0"/>
                <a:ea typeface="Times New Roman" panose="02020603050405020304" pitchFamily="18" charset="0"/>
                <a:cs typeface="Arial" panose="020B0604020202020204" pitchFamily="34" charset="0"/>
              </a:rPr>
              <a:t>phẩm</a:t>
            </a:r>
            <a:r>
              <a:rPr lang="pt-BR" sz="3700">
                <a:solidFill>
                  <a:prstClr val="white"/>
                </a:solidFill>
                <a:latin typeface="Arial" panose="020B0604020202020204" pitchFamily="34" charset="0"/>
                <a:ea typeface="Times New Roman" panose="02020603050405020304" pitchFamily="18" charset="0"/>
                <a:cs typeface="Arial" panose="020B0604020202020204" pitchFamily="34" charset="0"/>
              </a:rPr>
              <a:t>	</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6591300"/>
            <a:ext cx="8254174" cy="12592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8531624"/>
            <a:ext cx="8254174" cy="12600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35453" y="6737574"/>
            <a:ext cx="6485194" cy="861133"/>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7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pt-BR" sz="3700">
                <a:solidFill>
                  <a:prstClr val="white"/>
                </a:solidFill>
                <a:latin typeface="Arial" panose="020B0604020202020204" pitchFamily="34" charset="0"/>
                <a:ea typeface="Times New Roman" panose="02020603050405020304" pitchFamily="18" charset="0"/>
                <a:cs typeface="Arial" panose="020B0604020202020204" pitchFamily="34" charset="0"/>
              </a:rPr>
              <a:t>1 700 sản phẩm	</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43474" y="8693189"/>
            <a:ext cx="6344111" cy="840871"/>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7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pt-BR" sz="3700">
                <a:solidFill>
                  <a:prstClr val="white"/>
                </a:solidFill>
                <a:latin typeface="Arial" panose="020B0604020202020204" pitchFamily="34" charset="0"/>
                <a:ea typeface="Times New Roman" panose="02020603050405020304" pitchFamily="18" charset="0"/>
                <a:cs typeface="Arial" panose="020B0604020202020204" pitchFamily="34" charset="0"/>
              </a:rPr>
              <a:t>1 800 </a:t>
            </a:r>
            <a:r>
              <a:rPr lang="pt-BR" sz="3700">
                <a:solidFill>
                  <a:prstClr val="white"/>
                </a:solidFill>
                <a:latin typeface="Arial" panose="020B0604020202020204" pitchFamily="34" charset="0"/>
                <a:ea typeface="Times New Roman" panose="02020603050405020304" pitchFamily="18" charset="0"/>
                <a:cs typeface="Arial" panose="020B0604020202020204" pitchFamily="34" charset="0"/>
              </a:rPr>
              <a:t>sản </a:t>
            </a:r>
            <a:r>
              <a:rPr lang="pt-BR" sz="3700" smtClean="0">
                <a:solidFill>
                  <a:prstClr val="white"/>
                </a:solidFill>
                <a:latin typeface="Arial" panose="020B0604020202020204" pitchFamily="34" charset="0"/>
                <a:ea typeface="Times New Roman" panose="02020603050405020304" pitchFamily="18" charset="0"/>
                <a:cs typeface="Arial" panose="020B0604020202020204" pitchFamily="34" charset="0"/>
              </a:rPr>
              <a:t>phẩm</a:t>
            </a:r>
            <a:r>
              <a:rPr lang="pt-BR" sz="3700">
                <a:solidFill>
                  <a:prstClr val="white"/>
                </a:solidFill>
                <a:latin typeface="Arial" panose="020B0604020202020204" pitchFamily="34" charset="0"/>
                <a:ea typeface="Times New Roman" panose="02020603050405020304" pitchFamily="18" charset="0"/>
                <a:cs typeface="Arial" panose="020B0604020202020204" pitchFamily="34" charset="0"/>
              </a:rPr>
              <a:t>	</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0702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19924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28856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627153"/>
            <a:ext cx="731046" cy="731046"/>
          </a:xfrm>
          <a:prstGeom prst="rect">
            <a:avLst/>
          </a:prstGeom>
        </p:spPr>
      </p:pic>
    </p:spTree>
    <p:extLst>
      <p:ext uri="{BB962C8B-B14F-4D97-AF65-F5344CB8AC3E}">
        <p14:creationId xmlns:p14="http://schemas.microsoft.com/office/powerpoint/2010/main" val="41009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47993"/>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347913"/>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68138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7" y="907415"/>
            <a:ext cx="16508348" cy="36264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61150" y="1211322"/>
            <a:ext cx="14520278" cy="2748253"/>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vi-VN" sz="4000" b="1" kern="0">
                <a:solidFill>
                  <a:prstClr val="white"/>
                </a:solidFill>
                <a:ea typeface="Times New Roman" panose="02020603050405020304" pitchFamily="18" charset="0"/>
                <a:cs typeface="Arial" panose="020B0604020202020204" pitchFamily="34" charset="0"/>
                <a:sym typeface="Arial"/>
              </a:rPr>
              <a:t>Câu 5. </a:t>
            </a:r>
            <a:r>
              <a:rPr lang="vi-VN" sz="4000" kern="0">
                <a:solidFill>
                  <a:prstClr val="white"/>
                </a:solidFill>
                <a:ea typeface="Times New Roman" panose="02020603050405020304" pitchFamily="18" charset="0"/>
                <a:cs typeface="Arial" panose="020B0604020202020204" pitchFamily="34" charset="0"/>
                <a:sym typeface="Arial"/>
              </a:rPr>
              <a:t>Năm nay tuổi bố gấp 5 lần tuổi con. Biết sau 15 năm nữa tuổi bố chỉ gấp 3 lần tuổi con. Tính tuổi của hai bố con hiện nay.</a:t>
            </a:r>
            <a:endParaRPr kumimoji="0" lang="en-US" sz="40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7" y="5524500"/>
            <a:ext cx="8254174" cy="16474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5555193"/>
            <a:ext cx="8254174" cy="16565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664534" y="5812533"/>
            <a:ext cx="6400800" cy="1015663"/>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it-IT" sz="4000">
                <a:solidFill>
                  <a:prstClr val="white"/>
                </a:solidFill>
                <a:latin typeface="Arial" panose="020B0604020202020204" pitchFamily="34" charset="0"/>
                <a:ea typeface="Times New Roman" panose="02020603050405020304" pitchFamily="18" charset="0"/>
                <a:cs typeface="Arial" panose="020B0604020202020204" pitchFamily="34" charset="0"/>
              </a:rPr>
              <a:t>con 15 tuổi và bố 75 tuổi</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686088" y="5840081"/>
            <a:ext cx="6936839" cy="1015663"/>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lang="it-IT" sz="4000">
                <a:solidFill>
                  <a:prstClr val="white"/>
                </a:solidFill>
                <a:latin typeface="Arial" panose="020B0604020202020204" pitchFamily="34" charset="0"/>
                <a:ea typeface="Times New Roman" panose="02020603050405020304" pitchFamily="18" charset="0"/>
                <a:cs typeface="Arial" panose="020B0604020202020204" pitchFamily="34" charset="0"/>
              </a:rPr>
              <a:t>con 15 tuổi và bố 35 tuổi</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27421" y="8000427"/>
            <a:ext cx="8254174" cy="16709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979100"/>
            <a:ext cx="8254174" cy="167204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911910" y="8307289"/>
            <a:ext cx="6485194" cy="901593"/>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it-IT" sz="4000">
                <a:solidFill>
                  <a:prstClr val="white"/>
                </a:solidFill>
                <a:latin typeface="Arial" panose="020B0604020202020204" pitchFamily="34" charset="0"/>
                <a:ea typeface="Times New Roman" panose="02020603050405020304" pitchFamily="18" charset="0"/>
                <a:cs typeface="Arial" panose="020B0604020202020204" pitchFamily="34" charset="0"/>
              </a:rPr>
              <a:t>con 15 tuổi và bố 55 tuổi</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436186" y="8307289"/>
            <a:ext cx="6857495" cy="1015663"/>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it-IT"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con 15 tuổi và bố 45 tuổi	</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314500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24" name="Group 23"/>
          <p:cNvGrpSpPr/>
          <p:nvPr/>
        </p:nvGrpSpPr>
        <p:grpSpPr>
          <a:xfrm>
            <a:off x="-95276" y="5193302"/>
            <a:ext cx="18797996" cy="9398998"/>
            <a:chOff x="-228600" y="7810500"/>
            <a:chExt cx="18797996" cy="9398998"/>
          </a:xfrm>
        </p:grpSpPr>
        <p:sp>
          <p:nvSpPr>
            <p:cNvPr id="25"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26"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sp>
        <p:nvSpPr>
          <p:cNvPr id="4" name="Freeform 4"/>
          <p:cNvSpPr/>
          <p:nvPr/>
        </p:nvSpPr>
        <p:spPr>
          <a:xfrm>
            <a:off x="86266" y="87655"/>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71342" y="-39247"/>
            <a:ext cx="8733856" cy="4792704"/>
          </a:xfrm>
          <a:custGeom>
            <a:avLst/>
            <a:gdLst/>
            <a:ahLst/>
            <a:cxnLst/>
            <a:rect l="l" t="t" r="r" b="b"/>
            <a:pathLst>
              <a:path w="8733856" h="4792704">
                <a:moveTo>
                  <a:pt x="0" y="0"/>
                </a:moveTo>
                <a:lnTo>
                  <a:pt x="8733857" y="0"/>
                </a:lnTo>
                <a:lnTo>
                  <a:pt x="8733857"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7"/>
          <p:cNvGrpSpPr/>
          <p:nvPr/>
        </p:nvGrpSpPr>
        <p:grpSpPr>
          <a:xfrm>
            <a:off x="516510" y="669070"/>
            <a:ext cx="17217996" cy="881783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9" name="Picture 28"/>
          <p:cNvPicPr>
            <a:picLocks noChangeAspect="1"/>
          </p:cNvPicPr>
          <p:nvPr/>
        </p:nvPicPr>
        <p:blipFill>
          <a:blip r:embed="rId5"/>
          <a:stretch>
            <a:fillRect/>
          </a:stretch>
        </p:blipFill>
        <p:spPr>
          <a:xfrm>
            <a:off x="16204633" y="7531816"/>
            <a:ext cx="1776860" cy="2360985"/>
          </a:xfrm>
          <a:prstGeom prst="rect">
            <a:avLst/>
          </a:prstGeom>
        </p:spPr>
      </p:pic>
      <p:sp>
        <p:nvSpPr>
          <p:cNvPr id="22" name="Rectangle 21"/>
          <p:cNvSpPr/>
          <p:nvPr/>
        </p:nvSpPr>
        <p:spPr>
          <a:xfrm>
            <a:off x="946484" y="952500"/>
            <a:ext cx="16294048" cy="7571303"/>
          </a:xfrm>
          <a:prstGeom prst="rect">
            <a:avLst/>
          </a:prstGeom>
        </p:spPr>
        <p:txBody>
          <a:bodyPr wrap="square">
            <a:spAutoFit/>
          </a:bodyPr>
          <a:lstStyle/>
          <a:p>
            <a:pPr algn="just">
              <a:lnSpc>
                <a:spcPct val="200000"/>
              </a:lnSpc>
            </a:pPr>
            <a:r>
              <a:rPr lang="vi-VN" sz="4300" b="1" smtClean="0">
                <a:solidFill>
                  <a:schemeClr val="tx2"/>
                </a:solidFill>
                <a:cs typeface="Arial" panose="020B0604020202020204" pitchFamily="34" charset="0"/>
              </a:rPr>
              <a:t>Bài </a:t>
            </a:r>
            <a:r>
              <a:rPr lang="en-US" sz="4300" b="1" smtClean="0">
                <a:solidFill>
                  <a:schemeClr val="tx2"/>
                </a:solidFill>
                <a:latin typeface="Arial" panose="020B0604020202020204" pitchFamily="34" charset="0"/>
                <a:cs typeface="Arial" panose="020B0604020202020204" pitchFamily="34" charset="0"/>
              </a:rPr>
              <a:t>1</a:t>
            </a:r>
            <a:r>
              <a:rPr lang="vi-VN" sz="4300" b="1" smtClean="0">
                <a:solidFill>
                  <a:schemeClr val="tx2"/>
                </a:solidFill>
                <a:cs typeface="Arial" panose="020B0604020202020204" pitchFamily="34" charset="0"/>
              </a:rPr>
              <a:t> </a:t>
            </a:r>
            <a:r>
              <a:rPr lang="vi-VN" sz="4300" b="1" smtClean="0">
                <a:solidFill>
                  <a:schemeClr val="tx2"/>
                </a:solidFill>
                <a:cs typeface="Arial" panose="020B0604020202020204" pitchFamily="34" charset="0"/>
              </a:rPr>
              <a:t>(SGK</a:t>
            </a:r>
            <a:r>
              <a:rPr lang="en-US" sz="4300" b="1" smtClean="0">
                <a:solidFill>
                  <a:schemeClr val="tx2"/>
                </a:solidFill>
                <a:cs typeface="Arial" panose="020B0604020202020204" pitchFamily="34" charset="0"/>
              </a:rPr>
              <a:t> – </a:t>
            </a:r>
            <a:r>
              <a:rPr lang="vi-VN" sz="4300" b="1" smtClean="0">
                <a:solidFill>
                  <a:schemeClr val="tx2"/>
                </a:solidFill>
                <a:cs typeface="Arial" panose="020B0604020202020204" pitchFamily="34" charset="0"/>
              </a:rPr>
              <a:t>tr.</a:t>
            </a:r>
            <a:r>
              <a:rPr lang="en-US" sz="4300" b="1" smtClean="0">
                <a:solidFill>
                  <a:schemeClr val="tx2"/>
                </a:solidFill>
                <a:latin typeface="Arial" panose="020B0604020202020204" pitchFamily="34" charset="0"/>
                <a:cs typeface="Arial" panose="020B0604020202020204" pitchFamily="34" charset="0"/>
              </a:rPr>
              <a:t>49</a:t>
            </a:r>
            <a:r>
              <a:rPr lang="en-US" sz="4300" b="1" smtClean="0">
                <a:solidFill>
                  <a:schemeClr val="tx2"/>
                </a:solidFill>
                <a:cs typeface="Arial" panose="020B0604020202020204" pitchFamily="34" charset="0"/>
              </a:rPr>
              <a:t>) </a:t>
            </a:r>
          </a:p>
          <a:p>
            <a:pPr algn="just">
              <a:lnSpc>
                <a:spcPct val="200000"/>
              </a:lnSpc>
            </a:pPr>
            <a:r>
              <a:rPr lang="vi-VN" sz="4000" smtClean="0">
                <a:cs typeface="Arial" panose="020B0604020202020204" pitchFamily="34" charset="0"/>
              </a:rPr>
              <a:t>Một </a:t>
            </a:r>
            <a:r>
              <a:rPr lang="vi-VN" sz="4000">
                <a:cs typeface="Arial" panose="020B0604020202020204" pitchFamily="34" charset="0"/>
              </a:rPr>
              <a:t>cuộc thi có 20 câu hỏi với quy định cho điểm như sau: Với mỗi câu hỏi, nếu trả lời đúng thì được cộng 5 điểm, trả lời sai thì bị trừ 1 điểm, không trả lời thì không được điểm. Bạn Minh được 70 điểm trong cuộc thi đó. Hỏi bạn Minh đã trả lời đúng được bao nhiêu câu? Biết rằng bạn Minh đã trả lời tất cả các câu trong cuộc thi.</a:t>
            </a:r>
            <a:endParaRPr lang="en-US" sz="4000" smtClean="0">
              <a:cs typeface="Arial" panose="020B0604020202020204" pitchFamily="34" charset="0"/>
            </a:endParaRPr>
          </a:p>
        </p:txBody>
      </p:sp>
    </p:spTree>
    <p:extLst>
      <p:ext uri="{BB962C8B-B14F-4D97-AF65-F5344CB8AC3E}">
        <p14:creationId xmlns:p14="http://schemas.microsoft.com/office/powerpoint/2010/main" val="18579147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24" name="Group 23"/>
          <p:cNvGrpSpPr/>
          <p:nvPr/>
        </p:nvGrpSpPr>
        <p:grpSpPr>
          <a:xfrm>
            <a:off x="-95276" y="5193302"/>
            <a:ext cx="18797996" cy="9398998"/>
            <a:chOff x="-228600" y="7810500"/>
            <a:chExt cx="18797996" cy="9398998"/>
          </a:xfrm>
        </p:grpSpPr>
        <p:sp>
          <p:nvSpPr>
            <p:cNvPr id="25"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26"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sp>
        <p:nvSpPr>
          <p:cNvPr id="4" name="Freeform 4"/>
          <p:cNvSpPr/>
          <p:nvPr/>
        </p:nvSpPr>
        <p:spPr>
          <a:xfrm>
            <a:off x="86266" y="87655"/>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71342" y="-39247"/>
            <a:ext cx="8733856" cy="4792704"/>
          </a:xfrm>
          <a:custGeom>
            <a:avLst/>
            <a:gdLst/>
            <a:ahLst/>
            <a:cxnLst/>
            <a:rect l="l" t="t" r="r" b="b"/>
            <a:pathLst>
              <a:path w="8733856" h="4792704">
                <a:moveTo>
                  <a:pt x="0" y="0"/>
                </a:moveTo>
                <a:lnTo>
                  <a:pt x="8733857" y="0"/>
                </a:lnTo>
                <a:lnTo>
                  <a:pt x="8733857"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7"/>
          <p:cNvGrpSpPr/>
          <p:nvPr/>
        </p:nvGrpSpPr>
        <p:grpSpPr>
          <a:xfrm>
            <a:off x="516510" y="669070"/>
            <a:ext cx="17217996" cy="881783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9" name="Picture 28"/>
          <p:cNvPicPr>
            <a:picLocks noChangeAspect="1"/>
          </p:cNvPicPr>
          <p:nvPr/>
        </p:nvPicPr>
        <p:blipFill>
          <a:blip r:embed="rId5"/>
          <a:stretch>
            <a:fillRect/>
          </a:stretch>
        </p:blipFill>
        <p:spPr>
          <a:xfrm>
            <a:off x="15957646" y="7068874"/>
            <a:ext cx="2125267" cy="2823927"/>
          </a:xfrm>
          <a:prstGeom prst="rect">
            <a:avLst/>
          </a:prstGeom>
        </p:spPr>
      </p:pic>
      <p:grpSp>
        <p:nvGrpSpPr>
          <p:cNvPr id="23" name="Group 22"/>
          <p:cNvGrpSpPr/>
          <p:nvPr/>
        </p:nvGrpSpPr>
        <p:grpSpPr>
          <a:xfrm>
            <a:off x="8117198" y="800100"/>
            <a:ext cx="2016619" cy="1295401"/>
            <a:chOff x="1104912" y="690519"/>
            <a:chExt cx="2140966" cy="1469818"/>
          </a:xfrm>
        </p:grpSpPr>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12" y="690519"/>
              <a:ext cx="2140966" cy="1469818"/>
            </a:xfrm>
            <a:prstGeom prst="rect">
              <a:avLst/>
            </a:prstGeom>
          </p:spPr>
        </p:pic>
        <p:sp>
          <p:nvSpPr>
            <p:cNvPr id="30" name="TextBox 29"/>
            <p:cNvSpPr txBox="1"/>
            <p:nvPr/>
          </p:nvSpPr>
          <p:spPr>
            <a:xfrm>
              <a:off x="1222091" y="976784"/>
              <a:ext cx="1900268" cy="729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2387256" y="2084130"/>
                <a:ext cx="13573279" cy="7478970"/>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Gọi số câu trả lời đúng là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 số điểm đúng là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 câu sai sẽ là </a:t>
                </a:r>
                <a14:m>
                  <m:oMath xmlns:m="http://schemas.openxmlformats.org/officeDocument/2006/math">
                    <m:r>
                      <a:rPr kumimoji="0" lang="fr-FR"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20−</m:t>
                    </m:r>
                    <m:r>
                      <a:rPr kumimoji="0" lang="fr-FR"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số điểm sai là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Theo đề bài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−1.(20 −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70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40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40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70 +20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40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90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40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bạn Minh đã trả lời đúng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câu hỏi.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387256" y="2084130"/>
                <a:ext cx="13573279" cy="7478970"/>
              </a:xfrm>
              <a:prstGeom prst="rect">
                <a:avLst/>
              </a:prstGeom>
              <a:blipFill>
                <a:blip r:embed="rId7"/>
                <a:stretch>
                  <a:fillRect l="-1617" b="-1059"/>
                </a:stretch>
              </a:blipFill>
            </p:spPr>
            <p:txBody>
              <a:bodyPr/>
              <a:lstStyle/>
              <a:p>
                <a:r>
                  <a:rPr lang="en-US">
                    <a:noFill/>
                  </a:rPr>
                  <a:t> </a:t>
                </a:r>
              </a:p>
            </p:txBody>
          </p:sp>
        </mc:Fallback>
      </mc:AlternateContent>
    </p:spTree>
    <p:extLst>
      <p:ext uri="{BB962C8B-B14F-4D97-AF65-F5344CB8AC3E}">
        <p14:creationId xmlns:p14="http://schemas.microsoft.com/office/powerpoint/2010/main" val="3806985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500"/>
                                        <p:tgtEl>
                                          <p:spTgt spid="2">
                                            <p:txEl>
                                              <p:pRg st="5" end="5"/>
                                            </p:txEl>
                                          </p:spTgt>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wipe(down)">
                                      <p:cBhvr>
                                        <p:cTn id="4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3" name="Group 17"/>
          <p:cNvGrpSpPr/>
          <p:nvPr/>
        </p:nvGrpSpPr>
        <p:grpSpPr>
          <a:xfrm>
            <a:off x="425116" y="419100"/>
            <a:ext cx="17449800" cy="9448800"/>
            <a:chOff x="0" y="0"/>
            <a:chExt cx="4521135" cy="2620190"/>
          </a:xfrm>
        </p:grpSpPr>
        <p:sp>
          <p:nvSpPr>
            <p:cNvPr id="14"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5"/>
          <a:stretch>
            <a:fillRect/>
          </a:stretch>
        </p:blipFill>
        <p:spPr>
          <a:xfrm>
            <a:off x="16154400" y="8142995"/>
            <a:ext cx="1485486" cy="1724905"/>
          </a:xfrm>
          <a:prstGeom prst="rect">
            <a:avLst/>
          </a:prstGeom>
        </p:spPr>
      </p:pic>
      <p:pic>
        <p:nvPicPr>
          <p:cNvPr id="10" name="Picture 9"/>
          <p:cNvPicPr>
            <a:picLocks noChangeAspect="1"/>
          </p:cNvPicPr>
          <p:nvPr/>
        </p:nvPicPr>
        <p:blipFill>
          <a:blip r:embed="rId6"/>
          <a:stretch>
            <a:fillRect/>
          </a:stretch>
        </p:blipFill>
        <p:spPr>
          <a:xfrm>
            <a:off x="0" y="8034732"/>
            <a:ext cx="1786118" cy="1646030"/>
          </a:xfrm>
          <a:prstGeom prst="rect">
            <a:avLst/>
          </a:prstGeom>
        </p:spPr>
      </p:pic>
      <p:sp>
        <p:nvSpPr>
          <p:cNvPr id="16" name="Rectangle 15"/>
          <p:cNvSpPr/>
          <p:nvPr/>
        </p:nvSpPr>
        <p:spPr>
          <a:xfrm>
            <a:off x="973269" y="716421"/>
            <a:ext cx="16294048" cy="7571303"/>
          </a:xfrm>
          <a:prstGeom prst="rect">
            <a:avLst/>
          </a:prstGeom>
        </p:spPr>
        <p:txBody>
          <a:bodyPr wrap="square">
            <a:spAutoFit/>
          </a:bodyPr>
          <a:lstStyle/>
          <a:p>
            <a:pPr algn="just">
              <a:lnSpc>
                <a:spcPct val="200000"/>
              </a:lnSpc>
            </a:pPr>
            <a:r>
              <a:rPr lang="vi-VN" sz="4300" b="1" smtClean="0">
                <a:solidFill>
                  <a:schemeClr val="tx2"/>
                </a:solidFill>
                <a:cs typeface="Arial" panose="020B0604020202020204" pitchFamily="34" charset="0"/>
              </a:rPr>
              <a:t>Bài </a:t>
            </a:r>
            <a:r>
              <a:rPr lang="en-US" sz="4300" b="1" smtClean="0">
                <a:solidFill>
                  <a:schemeClr val="tx2"/>
                </a:solidFill>
                <a:latin typeface="Arial" panose="020B0604020202020204" pitchFamily="34" charset="0"/>
                <a:cs typeface="Arial" panose="020B0604020202020204" pitchFamily="34" charset="0"/>
              </a:rPr>
              <a:t>2</a:t>
            </a:r>
            <a:r>
              <a:rPr lang="vi-VN" sz="4300" b="1" smtClean="0">
                <a:solidFill>
                  <a:schemeClr val="tx2"/>
                </a:solidFill>
                <a:cs typeface="Arial" panose="020B0604020202020204" pitchFamily="34" charset="0"/>
              </a:rPr>
              <a:t> </a:t>
            </a:r>
            <a:r>
              <a:rPr lang="vi-VN" sz="4300" b="1" smtClean="0">
                <a:solidFill>
                  <a:schemeClr val="tx2"/>
                </a:solidFill>
                <a:cs typeface="Arial" panose="020B0604020202020204" pitchFamily="34" charset="0"/>
              </a:rPr>
              <a:t>(SGK</a:t>
            </a:r>
            <a:r>
              <a:rPr lang="en-US" sz="4300" b="1" smtClean="0">
                <a:solidFill>
                  <a:schemeClr val="tx2"/>
                </a:solidFill>
                <a:cs typeface="Arial" panose="020B0604020202020204" pitchFamily="34" charset="0"/>
              </a:rPr>
              <a:t> – </a:t>
            </a:r>
            <a:r>
              <a:rPr lang="vi-VN" sz="4300" b="1" smtClean="0">
                <a:solidFill>
                  <a:schemeClr val="tx2"/>
                </a:solidFill>
                <a:cs typeface="Arial" panose="020B0604020202020204" pitchFamily="34" charset="0"/>
              </a:rPr>
              <a:t>tr.</a:t>
            </a:r>
            <a:r>
              <a:rPr lang="en-US" sz="4300" b="1" smtClean="0">
                <a:solidFill>
                  <a:schemeClr val="tx2"/>
                </a:solidFill>
                <a:latin typeface="Arial" panose="020B0604020202020204" pitchFamily="34" charset="0"/>
                <a:cs typeface="Arial" panose="020B0604020202020204" pitchFamily="34" charset="0"/>
              </a:rPr>
              <a:t>49</a:t>
            </a:r>
            <a:r>
              <a:rPr lang="en-US" sz="4300" b="1" smtClean="0">
                <a:solidFill>
                  <a:schemeClr val="tx2"/>
                </a:solidFill>
                <a:cs typeface="Arial" panose="020B0604020202020204" pitchFamily="34" charset="0"/>
              </a:rPr>
              <a:t>) </a:t>
            </a:r>
          </a:p>
          <a:p>
            <a:pPr algn="just">
              <a:lnSpc>
                <a:spcPct val="200000"/>
              </a:lnSpc>
            </a:pPr>
            <a:r>
              <a:rPr lang="vi-VN" sz="4000">
                <a:cs typeface="Arial" panose="020B0604020202020204" pitchFamily="34" charset="0"/>
              </a:rPr>
              <a:t>Giá niêm yết của một máy lọc nước và một nồi cơm điện có tổng </a:t>
            </a:r>
            <a:r>
              <a:rPr lang="vi-VN" sz="4000">
                <a:cs typeface="Arial" panose="020B0604020202020204" pitchFamily="34" charset="0"/>
              </a:rPr>
              <a:t>là </a:t>
            </a:r>
            <a:r>
              <a:rPr lang="en-US" sz="4000" smtClean="0">
                <a:cs typeface="Arial" panose="020B0604020202020204" pitchFamily="34" charset="0"/>
              </a:rPr>
              <a:t>   </a:t>
            </a:r>
            <a:r>
              <a:rPr lang="vi-VN" sz="4000" smtClean="0">
                <a:cs typeface="Arial" panose="020B0604020202020204" pitchFamily="34" charset="0"/>
              </a:rPr>
              <a:t>6,5 </a:t>
            </a:r>
            <a:r>
              <a:rPr lang="vi-VN" sz="4000">
                <a:cs typeface="Arial" panose="020B0604020202020204" pitchFamily="34" charset="0"/>
              </a:rPr>
              <a:t>triệu đồng. Bác Bình mua hàng vào đúng dịp tri ân khách hàng nên so với giá niêm yết máy lọc nước được giảm giá 15% và nồi cơm điện được giảm giá 10%. Do đó, tổng số tiền bác phải trả là 5,65 triệu đồng. Tính giá tiền niêm yết của mỗi sản phẩm đã nêu.</a:t>
            </a:r>
            <a:endParaRPr lang="en-US" sz="4000" smtClean="0">
              <a:cs typeface="Arial" panose="020B0604020202020204" pitchFamily="34" charset="0"/>
            </a:endParaRPr>
          </a:p>
        </p:txBody>
      </p:sp>
    </p:spTree>
    <p:extLst>
      <p:ext uri="{BB962C8B-B14F-4D97-AF65-F5344CB8AC3E}">
        <p14:creationId xmlns:p14="http://schemas.microsoft.com/office/powerpoint/2010/main" val="20000163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3" name="Group 17"/>
          <p:cNvGrpSpPr/>
          <p:nvPr/>
        </p:nvGrpSpPr>
        <p:grpSpPr>
          <a:xfrm>
            <a:off x="425116" y="419100"/>
            <a:ext cx="17449800" cy="9448800"/>
            <a:chOff x="0" y="0"/>
            <a:chExt cx="4521135" cy="2620190"/>
          </a:xfrm>
        </p:grpSpPr>
        <p:sp>
          <p:nvSpPr>
            <p:cNvPr id="14"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5"/>
          <a:stretch>
            <a:fillRect/>
          </a:stretch>
        </p:blipFill>
        <p:spPr>
          <a:xfrm>
            <a:off x="15593775" y="1003213"/>
            <a:ext cx="1796798" cy="2086392"/>
          </a:xfrm>
          <a:prstGeom prst="rect">
            <a:avLst/>
          </a:prstGeom>
        </p:spPr>
      </p:pic>
      <p:pic>
        <p:nvPicPr>
          <p:cNvPr id="10" name="Picture 9"/>
          <p:cNvPicPr>
            <a:picLocks noChangeAspect="1"/>
          </p:cNvPicPr>
          <p:nvPr/>
        </p:nvPicPr>
        <p:blipFill>
          <a:blip r:embed="rId6"/>
          <a:stretch>
            <a:fillRect/>
          </a:stretch>
        </p:blipFill>
        <p:spPr>
          <a:xfrm>
            <a:off x="88419" y="8550088"/>
            <a:ext cx="1371600" cy="1264023"/>
          </a:xfrm>
          <a:prstGeom prst="rect">
            <a:avLst/>
          </a:prstGeom>
        </p:spPr>
      </p:pic>
      <mc:AlternateContent xmlns:mc="http://schemas.openxmlformats.org/markup-compatibility/2006">
        <mc:Choice xmlns:a14="http://schemas.microsoft.com/office/drawing/2010/main" Requires="a14">
          <p:sp>
            <p:nvSpPr>
              <p:cNvPr id="19" name="Rectangle 18"/>
              <p:cNvSpPr/>
              <p:nvPr/>
            </p:nvSpPr>
            <p:spPr>
              <a:xfrm>
                <a:off x="1123322" y="2026295"/>
                <a:ext cx="16470359" cy="7155805"/>
              </a:xfrm>
              <a:prstGeom prst="rect">
                <a:avLst/>
              </a:prstGeom>
            </p:spPr>
            <p:txBody>
              <a:bodyPr wrap="square">
                <a:spAutoFit/>
              </a:bodyPr>
              <a:lstStyle/>
              <a:p>
                <a:pPr algn="just">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Gọi giá niêm yết của máy lọc nước là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(triệu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Giá niêm yết của nồi cơm điện là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6,5−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3800">
                    <a:effectLst/>
                    <a:latin typeface="Arial" panose="020B0604020202020204" pitchFamily="34" charset="0"/>
                    <a:ea typeface="Calibri" panose="020F0502020204030204" pitchFamily="34" charset="0"/>
                    <a:cs typeface="Arial" panose="020B0604020202020204" pitchFamily="34" charset="0"/>
                  </a:rPr>
                  <a:t>(triệu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Giá sau khi giảm của máy lọc nước là</a:t>
                </a:r>
                <a:r>
                  <a:rPr lang="fr-FR" sz="3800">
                    <a:effectLst/>
                    <a:latin typeface="Arial" panose="020B0604020202020204" pitchFamily="34" charset="0"/>
                    <a:ea typeface="Calibri" panose="020F0502020204030204" pitchFamily="34" charset="0"/>
                    <a:cs typeface="Arial" panose="020B0604020202020204" pitchFamily="34" charset="0"/>
                  </a:rPr>
                  <a:t> </a:t>
                </a:r>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fr-FR" sz="3800" smtClean="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100%−15%).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=85%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 = 0,85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3800">
                    <a:effectLst/>
                    <a:latin typeface="Arial" panose="020B0604020202020204" pitchFamily="34" charset="0"/>
                    <a:ea typeface="Calibri" panose="020F0502020204030204" pitchFamily="34" charset="0"/>
                    <a:cs typeface="Arial" panose="020B0604020202020204" pitchFamily="34" charset="0"/>
                  </a:rPr>
                  <a:t>(triệu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Giá sau khi giảm của nồi cơm điện là:</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(100%−10%).(6,5−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)=90%.(6,5 –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 = 0,9.(6,5−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a:effectLst/>
                    <a:latin typeface="Arial" panose="020B0604020202020204" pitchFamily="34" charset="0"/>
                    <a:ea typeface="Calibri" panose="020F0502020204030204" pitchFamily="34" charset="0"/>
                    <a:cs typeface="Arial" panose="020B0604020202020204" pitchFamily="34" charset="0"/>
                  </a:rPr>
                  <a:t> (triệu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Calibri" panose="020F0502020204030204" pitchFamily="34" charset="0"/>
                    <a:cs typeface="Arial" panose="020B0604020202020204" pitchFamily="34" charset="0"/>
                  </a:rPr>
                  <a:t>Theo giả thiết, ta có phương trình: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0,85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 + 0,9.(6,5 −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 = 5,65</m:t>
                    </m:r>
                  </m:oMath>
                </a14:m>
                <a:r>
                  <a:rPr lang="en-US"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123322" y="2026295"/>
                <a:ext cx="16470359" cy="7155805"/>
              </a:xfrm>
              <a:prstGeom prst="rect">
                <a:avLst/>
              </a:prstGeom>
              <a:blipFill>
                <a:blip r:embed="rId7"/>
                <a:stretch>
                  <a:fillRect l="-1221" b="-1022"/>
                </a:stretch>
              </a:blipFill>
            </p:spPr>
            <p:txBody>
              <a:bodyPr/>
              <a:lstStyle/>
              <a:p>
                <a:r>
                  <a:rPr lang="en-US">
                    <a:noFill/>
                  </a:rPr>
                  <a:t> </a:t>
                </a:r>
              </a:p>
            </p:txBody>
          </p:sp>
        </mc:Fallback>
      </mc:AlternateContent>
      <p:grpSp>
        <p:nvGrpSpPr>
          <p:cNvPr id="20" name="Group 19"/>
          <p:cNvGrpSpPr/>
          <p:nvPr/>
        </p:nvGrpSpPr>
        <p:grpSpPr>
          <a:xfrm>
            <a:off x="8249870" y="672942"/>
            <a:ext cx="1706916" cy="1143001"/>
            <a:chOff x="1104912" y="690519"/>
            <a:chExt cx="2140966" cy="1469818"/>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4912" y="690519"/>
              <a:ext cx="2140966" cy="1469818"/>
            </a:xfrm>
            <a:prstGeom prst="rect">
              <a:avLst/>
            </a:prstGeom>
          </p:spPr>
        </p:pic>
        <p:sp>
          <p:nvSpPr>
            <p:cNvPr id="22" name="TextBox 21"/>
            <p:cNvSpPr txBox="1"/>
            <p:nvPr/>
          </p:nvSpPr>
          <p:spPr>
            <a:xfrm>
              <a:off x="1222091" y="935526"/>
              <a:ext cx="1900268" cy="768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84677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down)">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2" dur="500"/>
                                        <p:tgtEl>
                                          <p:spTgt spid="19">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25" dur="500"/>
                                        <p:tgtEl>
                                          <p:spTgt spid="1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9">
                                            <p:txEl>
                                              <p:pRg st="4" end="4"/>
                                            </p:txEl>
                                          </p:spTgt>
                                        </p:tgtEl>
                                        <p:attrNameLst>
                                          <p:attrName>style.visibility</p:attrName>
                                        </p:attrNameLst>
                                      </p:cBhvr>
                                      <p:to>
                                        <p:strVal val="visible"/>
                                      </p:to>
                                    </p:set>
                                    <p:animEffect transition="in" filter="wipe(up)">
                                      <p:cBhvr>
                                        <p:cTn id="30" dur="500"/>
                                        <p:tgtEl>
                                          <p:spTgt spid="19">
                                            <p:txEl>
                                              <p:pRg st="4" end="4"/>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19">
                                            <p:txEl>
                                              <p:pRg st="5" end="5"/>
                                            </p:txEl>
                                          </p:spTgt>
                                        </p:tgtEl>
                                        <p:attrNameLst>
                                          <p:attrName>style.visibility</p:attrName>
                                        </p:attrNameLst>
                                      </p:cBhvr>
                                      <p:to>
                                        <p:strVal val="visible"/>
                                      </p:to>
                                    </p:set>
                                    <p:animEffect transition="in" filter="wipe(up)">
                                      <p:cBhvr>
                                        <p:cTn id="33" dur="500"/>
                                        <p:tgtEl>
                                          <p:spTgt spid="1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xEl>
                                              <p:pRg st="6" end="6"/>
                                            </p:txEl>
                                          </p:spTgt>
                                        </p:tgtEl>
                                        <p:attrNameLst>
                                          <p:attrName>style.visibility</p:attrName>
                                        </p:attrNameLst>
                                      </p:cBhvr>
                                      <p:to>
                                        <p:strVal val="visible"/>
                                      </p:to>
                                    </p:set>
                                    <p:animEffect transition="in" filter="wipe(left)">
                                      <p:cBhvr>
                                        <p:cTn id="38"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3" name="Group 17"/>
          <p:cNvGrpSpPr/>
          <p:nvPr/>
        </p:nvGrpSpPr>
        <p:grpSpPr>
          <a:xfrm>
            <a:off x="425116" y="419100"/>
            <a:ext cx="17449800" cy="9448800"/>
            <a:chOff x="0" y="0"/>
            <a:chExt cx="4521135" cy="2620190"/>
          </a:xfrm>
        </p:grpSpPr>
        <p:sp>
          <p:nvSpPr>
            <p:cNvPr id="14"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5"/>
          <a:stretch>
            <a:fillRect/>
          </a:stretch>
        </p:blipFill>
        <p:spPr>
          <a:xfrm>
            <a:off x="15593775" y="1003213"/>
            <a:ext cx="1796798" cy="2086392"/>
          </a:xfrm>
          <a:prstGeom prst="rect">
            <a:avLst/>
          </a:prstGeom>
        </p:spPr>
      </p:pic>
      <p:pic>
        <p:nvPicPr>
          <p:cNvPr id="10" name="Picture 9"/>
          <p:cNvPicPr>
            <a:picLocks noChangeAspect="1"/>
          </p:cNvPicPr>
          <p:nvPr/>
        </p:nvPicPr>
        <p:blipFill>
          <a:blip r:embed="rId6"/>
          <a:stretch>
            <a:fillRect/>
          </a:stretch>
        </p:blipFill>
        <p:spPr>
          <a:xfrm>
            <a:off x="88419" y="8550088"/>
            <a:ext cx="1371600" cy="1264023"/>
          </a:xfrm>
          <a:prstGeom prst="rect">
            <a:avLst/>
          </a:prstGeom>
        </p:spPr>
      </p:pic>
      <p:grpSp>
        <p:nvGrpSpPr>
          <p:cNvPr id="12" name="Group 11"/>
          <p:cNvGrpSpPr/>
          <p:nvPr/>
        </p:nvGrpSpPr>
        <p:grpSpPr>
          <a:xfrm>
            <a:off x="8249870" y="672942"/>
            <a:ext cx="1706916" cy="1143001"/>
            <a:chOff x="1104912" y="690519"/>
            <a:chExt cx="2140966" cy="1469818"/>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912" y="690519"/>
              <a:ext cx="2140966" cy="1469818"/>
            </a:xfrm>
            <a:prstGeom prst="rect">
              <a:avLst/>
            </a:prstGeom>
          </p:spPr>
        </p:pic>
        <p:sp>
          <p:nvSpPr>
            <p:cNvPr id="18" name="TextBox 17"/>
            <p:cNvSpPr txBox="1"/>
            <p:nvPr/>
          </p:nvSpPr>
          <p:spPr>
            <a:xfrm>
              <a:off x="1222091" y="935526"/>
              <a:ext cx="1900268" cy="768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6" name="Rectangle 15"/>
              <p:cNvSpPr/>
              <p:nvPr/>
            </p:nvSpPr>
            <p:spPr>
              <a:xfrm>
                <a:off x="1601670" y="1815943"/>
                <a:ext cx="15003317" cy="8011745"/>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phương trìn</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t>
                </a:r>
              </a:p>
              <a:p>
                <a:pPr marL="0" marR="0" lvl="0" indent="0" defTabSz="914400" rtl="0" eaLnBrk="1" fontAlgn="auto" latinLnBrk="0" hangingPunct="1">
                  <a:lnSpc>
                    <a:spcPct val="150000"/>
                  </a:lnSpc>
                  <a:buClrTx/>
                  <a:buSzTx/>
                  <a:buFontTx/>
                  <a:buNone/>
                  <a:tabLst/>
                  <a:defRP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0,85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+0,9.(6,5−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)=5,65</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kumimoji="0" lang="en-US" sz="3800" b="0"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0,85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+ 5,85 ‒ 0,9</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5,65</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kumimoji="0" lang="en-US" sz="3800" b="0"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0,85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0,9</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5,65 ‒ 5,85</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kumimoji="0" lang="en-US" sz="3800" b="0"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‒0,05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‒0,2</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kumimoji="0" lang="en-US" sz="3800" b="0"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‒0,2 : (‒0,05)</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kumimoji="0" lang="en-US" sz="3800" b="0"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a:t>							</a:t>
                </a:r>
                <a:r>
                  <a:rPr kumimoji="0" lang="en-US" sz="3800" b="0" u="none" strike="noStrike" kern="1200" cap="none" spc="0" normalizeH="0" noProof="0" smtClean="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4</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(thỏa mãn điều kiện</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giá niêm yết của máy lọc nước là 4 triệu đồng và giá niêm yết của nồi cơm điện là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6,5 ‒ 4 = 2,5</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triệu đồng.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601670" y="1815943"/>
                <a:ext cx="15003317" cy="8011745"/>
              </a:xfrm>
              <a:prstGeom prst="rect">
                <a:avLst/>
              </a:prstGeom>
              <a:blipFill>
                <a:blip r:embed="rId8"/>
                <a:stretch>
                  <a:fillRect l="-1341" r="-1341" b="-1065"/>
                </a:stretch>
              </a:blipFill>
            </p:spPr>
            <p:txBody>
              <a:bodyPr/>
              <a:lstStyle/>
              <a:p>
                <a:r>
                  <a:rPr lang="en-US">
                    <a:noFill/>
                  </a:rPr>
                  <a:t> </a:t>
                </a:r>
              </a:p>
            </p:txBody>
          </p:sp>
        </mc:Fallback>
      </mc:AlternateContent>
    </p:spTree>
    <p:extLst>
      <p:ext uri="{BB962C8B-B14F-4D97-AF65-F5344CB8AC3E}">
        <p14:creationId xmlns:p14="http://schemas.microsoft.com/office/powerpoint/2010/main" val="1850807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xEl>
                                              <p:pRg st="2" end="2"/>
                                            </p:txEl>
                                          </p:spTgt>
                                        </p:tgtEl>
                                        <p:attrNameLst>
                                          <p:attrName>style.visibility</p:attrName>
                                        </p:attrNameLst>
                                      </p:cBhvr>
                                      <p:to>
                                        <p:strVal val="visible"/>
                                      </p:to>
                                    </p:set>
                                    <p:animEffect transition="in" filter="fade">
                                      <p:cBhvr>
                                        <p:cTn id="16" dur="500"/>
                                        <p:tgtEl>
                                          <p:spTgt spid="16">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6">
                                            <p:txEl>
                                              <p:pRg st="3" end="3"/>
                                            </p:txEl>
                                          </p:spTgt>
                                        </p:tgtEl>
                                        <p:attrNameLst>
                                          <p:attrName>style.visibility</p:attrName>
                                        </p:attrNameLst>
                                      </p:cBhvr>
                                      <p:to>
                                        <p:strVal val="visible"/>
                                      </p:to>
                                    </p:set>
                                    <p:animEffect transition="in" filter="fade">
                                      <p:cBhvr>
                                        <p:cTn id="20" dur="500"/>
                                        <p:tgtEl>
                                          <p:spTgt spid="16">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fade">
                                      <p:cBhvr>
                                        <p:cTn id="24" dur="500"/>
                                        <p:tgtEl>
                                          <p:spTgt spid="16">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6">
                                            <p:txEl>
                                              <p:pRg st="5" end="5"/>
                                            </p:txEl>
                                          </p:spTgt>
                                        </p:tgtEl>
                                        <p:attrNameLst>
                                          <p:attrName>style.visibility</p:attrName>
                                        </p:attrNameLst>
                                      </p:cBhvr>
                                      <p:to>
                                        <p:strVal val="visible"/>
                                      </p:to>
                                    </p:set>
                                    <p:animEffect transition="in" filter="fade">
                                      <p:cBhvr>
                                        <p:cTn id="28" dur="500"/>
                                        <p:tgtEl>
                                          <p:spTgt spid="16">
                                            <p:txEl>
                                              <p:pRg st="5" end="5"/>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6">
                                            <p:txEl>
                                              <p:pRg st="6" end="6"/>
                                            </p:txEl>
                                          </p:spTgt>
                                        </p:tgtEl>
                                        <p:attrNameLst>
                                          <p:attrName>style.visibility</p:attrName>
                                        </p:attrNameLst>
                                      </p:cBhvr>
                                      <p:to>
                                        <p:strVal val="visible"/>
                                      </p:to>
                                    </p:set>
                                    <p:animEffect transition="in" filter="fade">
                                      <p:cBhvr>
                                        <p:cTn id="32" dur="500"/>
                                        <p:tgtEl>
                                          <p:spTgt spid="1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7"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2962294" y="1326296"/>
            <a:ext cx="12363413" cy="7634407"/>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Rectangle 16"/>
          <p:cNvSpPr/>
          <p:nvPr/>
        </p:nvSpPr>
        <p:spPr>
          <a:xfrm>
            <a:off x="3632001" y="2552700"/>
            <a:ext cx="11056079" cy="2358146"/>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11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1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1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6823443" y="6251608"/>
            <a:ext cx="4641110" cy="2707090"/>
          </a:xfrm>
          <a:prstGeom prst="rect">
            <a:avLst/>
          </a:prstGeom>
        </p:spPr>
      </p:pic>
    </p:spTree>
    <p:extLst>
      <p:ext uri="{BB962C8B-B14F-4D97-AF65-F5344CB8AC3E}">
        <p14:creationId xmlns:p14="http://schemas.microsoft.com/office/powerpoint/2010/main" val="1310245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28600" y="266700"/>
            <a:ext cx="17754600" cy="97536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p:cNvPicPr>
            <a:picLocks noChangeAspect="1"/>
          </p:cNvPicPr>
          <p:nvPr/>
        </p:nvPicPr>
        <p:blipFill>
          <a:blip r:embed="rId3"/>
          <a:stretch>
            <a:fillRect/>
          </a:stretch>
        </p:blipFill>
        <p:spPr>
          <a:xfrm>
            <a:off x="15925800" y="7987982"/>
            <a:ext cx="1524000" cy="1873245"/>
          </a:xfrm>
          <a:prstGeom prst="rect">
            <a:avLst/>
          </a:prstGeom>
        </p:spPr>
      </p:pic>
      <p:sp>
        <p:nvSpPr>
          <p:cNvPr id="26" name="Freeform 8"/>
          <p:cNvSpPr/>
          <p:nvPr/>
        </p:nvSpPr>
        <p:spPr>
          <a:xfrm rot="1045462">
            <a:off x="16325361" y="570586"/>
            <a:ext cx="1214526" cy="1323120"/>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4"/>
            <a:stretch>
              <a:fillRect/>
            </a:stretch>
          </a:blipFill>
        </p:spPr>
      </p:sp>
      <p:sp>
        <p:nvSpPr>
          <p:cNvPr id="21" name="Rectangle 20"/>
          <p:cNvSpPr/>
          <p:nvPr/>
        </p:nvSpPr>
        <p:spPr>
          <a:xfrm>
            <a:off x="958876" y="747530"/>
            <a:ext cx="16294048" cy="7785849"/>
          </a:xfrm>
          <a:prstGeom prst="rect">
            <a:avLst/>
          </a:prstGeom>
        </p:spPr>
        <p:txBody>
          <a:bodyPr wrap="square">
            <a:spAutoFit/>
          </a:bodyPr>
          <a:lstStyle/>
          <a:p>
            <a:pPr algn="just">
              <a:lnSpc>
                <a:spcPct val="180000"/>
              </a:lnSpc>
            </a:pPr>
            <a:r>
              <a:rPr lang="vi-VN" sz="4300" b="1" smtClean="0">
                <a:solidFill>
                  <a:schemeClr val="tx2"/>
                </a:solidFill>
                <a:cs typeface="Arial" panose="020B0604020202020204" pitchFamily="34" charset="0"/>
              </a:rPr>
              <a:t>Bài </a:t>
            </a:r>
            <a:r>
              <a:rPr lang="en-US" sz="4300" b="1" smtClean="0">
                <a:solidFill>
                  <a:schemeClr val="tx2"/>
                </a:solidFill>
                <a:latin typeface="Arial" panose="020B0604020202020204" pitchFamily="34" charset="0"/>
                <a:cs typeface="Arial" panose="020B0604020202020204" pitchFamily="34" charset="0"/>
              </a:rPr>
              <a:t>3</a:t>
            </a:r>
            <a:r>
              <a:rPr lang="vi-VN" sz="4300" b="1" smtClean="0">
                <a:solidFill>
                  <a:schemeClr val="tx2"/>
                </a:solidFill>
                <a:cs typeface="Arial" panose="020B0604020202020204" pitchFamily="34" charset="0"/>
              </a:rPr>
              <a:t> </a:t>
            </a:r>
            <a:r>
              <a:rPr lang="vi-VN" sz="4300" b="1" smtClean="0">
                <a:solidFill>
                  <a:schemeClr val="tx2"/>
                </a:solidFill>
                <a:cs typeface="Arial" panose="020B0604020202020204" pitchFamily="34" charset="0"/>
              </a:rPr>
              <a:t>(SGK</a:t>
            </a:r>
            <a:r>
              <a:rPr lang="en-US" sz="4300" b="1" smtClean="0">
                <a:solidFill>
                  <a:schemeClr val="tx2"/>
                </a:solidFill>
                <a:cs typeface="Arial" panose="020B0604020202020204" pitchFamily="34" charset="0"/>
              </a:rPr>
              <a:t> – </a:t>
            </a:r>
            <a:r>
              <a:rPr lang="vi-VN" sz="4300" b="1" smtClean="0">
                <a:solidFill>
                  <a:schemeClr val="tx2"/>
                </a:solidFill>
                <a:cs typeface="Arial" panose="020B0604020202020204" pitchFamily="34" charset="0"/>
              </a:rPr>
              <a:t>tr.</a:t>
            </a:r>
            <a:r>
              <a:rPr lang="en-US" sz="4300" b="1" smtClean="0">
                <a:solidFill>
                  <a:schemeClr val="tx2"/>
                </a:solidFill>
                <a:latin typeface="Arial" panose="020B0604020202020204" pitchFamily="34" charset="0"/>
                <a:cs typeface="Arial" panose="020B0604020202020204" pitchFamily="34" charset="0"/>
              </a:rPr>
              <a:t>49</a:t>
            </a:r>
            <a:r>
              <a:rPr lang="en-US" sz="4300" b="1" smtClean="0">
                <a:solidFill>
                  <a:schemeClr val="tx2"/>
                </a:solidFill>
                <a:cs typeface="Arial" panose="020B0604020202020204" pitchFamily="34" charset="0"/>
              </a:rPr>
              <a:t>) </a:t>
            </a:r>
          </a:p>
          <a:p>
            <a:pPr algn="just">
              <a:lnSpc>
                <a:spcPct val="180000"/>
              </a:lnSpc>
            </a:pPr>
            <a:r>
              <a:rPr lang="vi-VN" sz="4000">
                <a:cs typeface="Arial" panose="020B0604020202020204" pitchFamily="34" charset="0"/>
              </a:rPr>
              <a:t>Bác An đã gửi một lượng tiền tiết kiệm kì hạn 1 năm ở một ngân hàng với lãi suất 5,6%/năm (cứ sau kì hạn 1 năm, tiền lãi của kì hạn đó lại được cộng vào tiền vốn). Sau khi gửi 2 năm, bác An có được số tiền cả gốc và lãi là 111 513 600 đồng. Hỏi ban đầu bác An đã gửi vào ngân hàng số tiền là bao nhiêu đồng? Biết rằng lãi suất ngân hàng không thay đổi trong 2 năm đó.</a:t>
            </a:r>
            <a:endParaRPr lang="en-US" sz="4000" smtClean="0">
              <a:cs typeface="Arial" panose="020B0604020202020204" pitchFamily="34" charset="0"/>
            </a:endParaRPr>
          </a:p>
        </p:txBody>
      </p:sp>
    </p:spTree>
    <p:extLst>
      <p:ext uri="{BB962C8B-B14F-4D97-AF65-F5344CB8AC3E}">
        <p14:creationId xmlns:p14="http://schemas.microsoft.com/office/powerpoint/2010/main" val="30237279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28600" y="266700"/>
            <a:ext cx="17754600" cy="97536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p:cNvPicPr>
            <a:picLocks noChangeAspect="1"/>
          </p:cNvPicPr>
          <p:nvPr/>
        </p:nvPicPr>
        <p:blipFill>
          <a:blip r:embed="rId3"/>
          <a:stretch>
            <a:fillRect/>
          </a:stretch>
        </p:blipFill>
        <p:spPr>
          <a:xfrm>
            <a:off x="16915026" y="8587609"/>
            <a:ext cx="1144374" cy="1406623"/>
          </a:xfrm>
          <a:prstGeom prst="rect">
            <a:avLst/>
          </a:prstGeom>
        </p:spPr>
      </p:pic>
      <p:sp>
        <p:nvSpPr>
          <p:cNvPr id="26" name="Freeform 8"/>
          <p:cNvSpPr/>
          <p:nvPr/>
        </p:nvSpPr>
        <p:spPr>
          <a:xfrm rot="1045462">
            <a:off x="16325361" y="570586"/>
            <a:ext cx="1214526" cy="1323120"/>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4"/>
            <a:stretch>
              <a:fillRect/>
            </a:stretch>
          </a:blipFill>
        </p:spPr>
      </p:sp>
      <mc:AlternateContent xmlns:mc="http://schemas.openxmlformats.org/markup-compatibility/2006">
        <mc:Choice xmlns:a14="http://schemas.microsoft.com/office/drawing/2010/main" Requires="a14">
          <p:sp>
            <p:nvSpPr>
              <p:cNvPr id="21" name="Rectangle 20"/>
              <p:cNvSpPr/>
              <p:nvPr/>
            </p:nvSpPr>
            <p:spPr>
              <a:xfrm>
                <a:off x="813390" y="1579205"/>
                <a:ext cx="16811224" cy="8602355"/>
              </a:xfrm>
              <a:prstGeom prst="rect">
                <a:avLst/>
              </a:prstGeom>
            </p:spPr>
            <p:txBody>
              <a:bodyPr wrap="square">
                <a:spAutoFit/>
              </a:bodyPr>
              <a:lstStyle/>
              <a:p>
                <a:pPr algn="just">
                  <a:lnSpc>
                    <a:spcPct val="150000"/>
                  </a:lnSpc>
                  <a:spcBef>
                    <a:spcPts val="300"/>
                  </a:spcBef>
                  <a:spcAft>
                    <a:spcPts val="300"/>
                  </a:spcAft>
                </a:pPr>
                <a:r>
                  <a:rPr lang="fr-FR" sz="3700" smtClean="0">
                    <a:latin typeface="Arial" panose="020B0604020202020204" pitchFamily="34" charset="0"/>
                    <a:ea typeface="Calibri" panose="020F0502020204030204" pitchFamily="34" charset="0"/>
                    <a:cs typeface="Arial" panose="020B0604020202020204" pitchFamily="34" charset="0"/>
                  </a:rPr>
                  <a:t>Gọi số tiền ban đầu bác An gửi vào ngân hàng là: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700">
                    <a:effectLst/>
                    <a:latin typeface="Arial" panose="020B0604020202020204" pitchFamily="34" charset="0"/>
                    <a:ea typeface="Calibri" panose="020F0502020204030204" pitchFamily="34" charset="0"/>
                    <a:cs typeface="Arial" panose="020B0604020202020204" pitchFamily="34" charset="0"/>
                  </a:rPr>
                  <a:t> (đồng)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 &gt; 0</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Số tiền sau một năm gửi ngân hàng là:</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fr-FR"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1+5,6%</m:t>
                        </m:r>
                      </m:e>
                    </m:d>
                    <m:r>
                      <a:rPr lang="fr-FR" sz="3700" i="1">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fr-FR"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1+0,056</m:t>
                        </m:r>
                      </m:e>
                    </m:d>
                    <m:r>
                      <a:rPr lang="fr-FR" sz="3700" i="1">
                        <a:effectLst/>
                        <a:latin typeface="Cambria Math" panose="02040503050406030204" pitchFamily="18" charset="0"/>
                        <a:ea typeface="Calibri" panose="020F0502020204030204" pitchFamily="34" charset="0"/>
                        <a:cs typeface="Times New Roman" panose="02020603050405020304" pitchFamily="18" charset="0"/>
                      </a:rPr>
                      <m:t>=1,056</m:t>
                    </m:r>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700">
                    <a:effectLst/>
                    <a:latin typeface="Arial" panose="020B0604020202020204" pitchFamily="34" charset="0"/>
                    <a:ea typeface="Calibri" panose="020F0502020204030204" pitchFamily="34" charset="0"/>
                    <a:cs typeface="Arial" panose="020B0604020202020204" pitchFamily="34" charset="0"/>
                  </a:rPr>
                  <a:t> (đồng).</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Số tiền sau hai năm gửi ngân hàng là:</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1,056</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fr-FR"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1+5,6%</m:t>
                        </m:r>
                      </m:e>
                    </m:d>
                    <m:r>
                      <a:rPr lang="fr-FR" sz="3700" i="1">
                        <a:effectLst/>
                        <a:latin typeface="Cambria Math" panose="02040503050406030204" pitchFamily="18" charset="0"/>
                        <a:ea typeface="Calibri" panose="020F0502020204030204" pitchFamily="34" charset="0"/>
                        <a:cs typeface="Times New Roman" panose="02020603050405020304" pitchFamily="18" charset="0"/>
                      </a:rPr>
                      <m:t>=1,056</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fr-FR"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1+0,056</m:t>
                        </m:r>
                      </m:e>
                    </m:d>
                    <m:r>
                      <a:rPr lang="fr-FR" sz="3700" i="1">
                        <a:effectLst/>
                        <a:latin typeface="Cambria Math" panose="02040503050406030204" pitchFamily="18" charset="0"/>
                        <a:ea typeface="Calibri" panose="020F0502020204030204" pitchFamily="34" charset="0"/>
                        <a:cs typeface="Times New Roman" panose="02020603050405020304" pitchFamily="18" charset="0"/>
                      </a:rPr>
                      <m:t>=1,056</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.1,056=1,115136</m:t>
                    </m:r>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700" smtClean="0">
                    <a:effectLst/>
                    <a:latin typeface="Arial" panose="020B0604020202020204" pitchFamily="34" charset="0"/>
                    <a:ea typeface="Calibri" panose="020F0502020204030204" pitchFamily="34" charset="0"/>
                    <a:cs typeface="Arial" panose="020B0604020202020204" pitchFamily="34" charset="0"/>
                  </a:rPr>
                  <a:t> </a:t>
                </a:r>
                <a:r>
                  <a:rPr lang="fr-FR" sz="3700">
                    <a:effectLst/>
                    <a:latin typeface="Arial" panose="020B0604020202020204" pitchFamily="34" charset="0"/>
                    <a:ea typeface="Calibri" panose="020F0502020204030204" pitchFamily="34" charset="0"/>
                    <a:cs typeface="Arial" panose="020B0604020202020204" pitchFamily="34" charset="0"/>
                  </a:rPr>
                  <a:t>(</a:t>
                </a:r>
                <a:r>
                  <a:rPr lang="fr-FR" sz="3700">
                    <a:effectLst/>
                    <a:latin typeface="Arial" panose="020B0604020202020204" pitchFamily="34" charset="0"/>
                    <a:ea typeface="Calibri" panose="020F0502020204030204" pitchFamily="34" charset="0"/>
                    <a:cs typeface="Arial" panose="020B0604020202020204" pitchFamily="34" charset="0"/>
                  </a:rPr>
                  <a:t>đồng</a:t>
                </a:r>
                <a:r>
                  <a:rPr lang="fr-FR" sz="3700" smtClean="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Theo giả thiết, ta có phương trình: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1,115136</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=111 513 600</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Giải phương trình:</a:t>
                </a:r>
                <a:r>
                  <a:rPr lang="en-US" sz="37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1,115136</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=111 513 600</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37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7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 =100 000 000</m:t>
                    </m:r>
                  </m:oMath>
                </a14:m>
                <a:r>
                  <a:rPr lang="fr-FR" sz="370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Vậy ban đầu bác An đã gửi vào ngân hàng số tiền là </a:t>
                </a:r>
                <a14:m>
                  <m:oMath xmlns:m="http://schemas.openxmlformats.org/officeDocument/2006/math">
                    <m:r>
                      <a:rPr lang="fr-FR" sz="3700" i="1" smtClean="0">
                        <a:effectLst/>
                        <a:latin typeface="Cambria Math" panose="02040503050406030204" pitchFamily="18" charset="0"/>
                        <a:ea typeface="Calibri" panose="020F0502020204030204" pitchFamily="34" charset="0"/>
                        <a:cs typeface="Arial" panose="020B0604020202020204" pitchFamily="34" charset="0"/>
                      </a:rPr>
                      <m:t>100 000 000 </m:t>
                    </m:r>
                  </m:oMath>
                </a14:m>
                <a:r>
                  <a:rPr lang="fr-FR" sz="3700">
                    <a:effectLst/>
                    <a:latin typeface="Arial" panose="020B0604020202020204" pitchFamily="34" charset="0"/>
                    <a:ea typeface="Calibri" panose="020F0502020204030204" pitchFamily="34" charset="0"/>
                    <a:cs typeface="Arial" panose="020B0604020202020204" pitchFamily="34" charset="0"/>
                  </a:rPr>
                  <a:t>đồng. </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813390" y="1579205"/>
                <a:ext cx="16811224" cy="8602355"/>
              </a:xfrm>
              <a:prstGeom prst="rect">
                <a:avLst/>
              </a:prstGeom>
              <a:blipFill>
                <a:blip r:embed="rId5"/>
                <a:stretch>
                  <a:fillRect l="-1124"/>
                </a:stretch>
              </a:blipFill>
            </p:spPr>
            <p:txBody>
              <a:bodyPr/>
              <a:lstStyle/>
              <a:p>
                <a:r>
                  <a:rPr lang="en-US">
                    <a:noFill/>
                  </a:rPr>
                  <a:t> </a:t>
                </a:r>
              </a:p>
            </p:txBody>
          </p:sp>
        </mc:Fallback>
      </mc:AlternateContent>
      <p:grpSp>
        <p:nvGrpSpPr>
          <p:cNvPr id="10" name="Group 9"/>
          <p:cNvGrpSpPr/>
          <p:nvPr/>
        </p:nvGrpSpPr>
        <p:grpSpPr>
          <a:xfrm>
            <a:off x="8237954" y="419100"/>
            <a:ext cx="1706916" cy="1143001"/>
            <a:chOff x="1104912" y="690519"/>
            <a:chExt cx="2140966" cy="1469818"/>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12" y="690519"/>
              <a:ext cx="2140966" cy="1469818"/>
            </a:xfrm>
            <a:prstGeom prst="rect">
              <a:avLst/>
            </a:prstGeom>
          </p:spPr>
        </p:pic>
        <p:sp>
          <p:nvSpPr>
            <p:cNvPr id="12" name="TextBox 11"/>
            <p:cNvSpPr txBox="1"/>
            <p:nvPr/>
          </p:nvSpPr>
          <p:spPr>
            <a:xfrm>
              <a:off x="1222091" y="935526"/>
              <a:ext cx="1900268" cy="768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61644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7" dur="500"/>
                                        <p:tgtEl>
                                          <p:spTgt spid="21">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0" dur="500"/>
                                        <p:tgtEl>
                                          <p:spTgt spid="2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Effect transition="in" filter="wipe(up)">
                                      <p:cBhvr>
                                        <p:cTn id="25" dur="500"/>
                                        <p:tgtEl>
                                          <p:spTgt spid="21">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21">
                                            <p:txEl>
                                              <p:pRg st="4" end="4"/>
                                            </p:txEl>
                                          </p:spTgt>
                                        </p:tgtEl>
                                        <p:attrNameLst>
                                          <p:attrName>style.visibility</p:attrName>
                                        </p:attrNameLst>
                                      </p:cBhvr>
                                      <p:to>
                                        <p:strVal val="visible"/>
                                      </p:to>
                                    </p:set>
                                    <p:animEffect transition="in" filter="wipe(up)">
                                      <p:cBhvr>
                                        <p:cTn id="28" dur="500"/>
                                        <p:tgtEl>
                                          <p:spTgt spid="2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xEl>
                                              <p:pRg st="5" end="5"/>
                                            </p:txEl>
                                          </p:spTgt>
                                        </p:tgtEl>
                                        <p:attrNameLst>
                                          <p:attrName>style.visibility</p:attrName>
                                        </p:attrNameLst>
                                      </p:cBhvr>
                                      <p:to>
                                        <p:strVal val="visible"/>
                                      </p:to>
                                    </p:set>
                                    <p:animEffect transition="in" filter="fade">
                                      <p:cBhvr>
                                        <p:cTn id="33" dur="500"/>
                                        <p:tgtEl>
                                          <p:spTgt spid="2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xEl>
                                              <p:pRg st="6" end="6"/>
                                            </p:txEl>
                                          </p:spTgt>
                                        </p:tgtEl>
                                        <p:attrNameLst>
                                          <p:attrName>style.visibility</p:attrName>
                                        </p:attrNameLst>
                                      </p:cBhvr>
                                      <p:to>
                                        <p:strVal val="visible"/>
                                      </p:to>
                                    </p:set>
                                    <p:animEffect transition="in" filter="wipe(down)">
                                      <p:cBhvr>
                                        <p:cTn id="38" dur="500"/>
                                        <p:tgtEl>
                                          <p:spTgt spid="21">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animEffect transition="in" filter="barn(inVertical)">
                                      <p:cBhvr>
                                        <p:cTn id="43" dur="500"/>
                                        <p:tgtEl>
                                          <p:spTgt spid="21">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1">
                                            <p:txEl>
                                              <p:pRg st="8" end="8"/>
                                            </p:txEl>
                                          </p:spTgt>
                                        </p:tgtEl>
                                        <p:attrNameLst>
                                          <p:attrName>style.visibility</p:attrName>
                                        </p:attrNameLst>
                                      </p:cBhvr>
                                      <p:to>
                                        <p:strVal val="visible"/>
                                      </p:to>
                                    </p:set>
                                    <p:animEffect transition="in" filter="wipe(left)">
                                      <p:cBhvr>
                                        <p:cTn id="48"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24" name="Group 23"/>
          <p:cNvGrpSpPr/>
          <p:nvPr/>
        </p:nvGrpSpPr>
        <p:grpSpPr>
          <a:xfrm>
            <a:off x="-95276" y="5193302"/>
            <a:ext cx="18797996" cy="9398998"/>
            <a:chOff x="-228600" y="7810500"/>
            <a:chExt cx="18797996" cy="9398998"/>
          </a:xfrm>
        </p:grpSpPr>
        <p:sp>
          <p:nvSpPr>
            <p:cNvPr id="25"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26"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sp>
        <p:nvSpPr>
          <p:cNvPr id="4" name="Freeform 4"/>
          <p:cNvSpPr/>
          <p:nvPr/>
        </p:nvSpPr>
        <p:spPr>
          <a:xfrm>
            <a:off x="86266" y="87655"/>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71342" y="-39247"/>
            <a:ext cx="8733856" cy="4792704"/>
          </a:xfrm>
          <a:custGeom>
            <a:avLst/>
            <a:gdLst/>
            <a:ahLst/>
            <a:cxnLst/>
            <a:rect l="l" t="t" r="r" b="b"/>
            <a:pathLst>
              <a:path w="8733856" h="4792704">
                <a:moveTo>
                  <a:pt x="0" y="0"/>
                </a:moveTo>
                <a:lnTo>
                  <a:pt x="8733857" y="0"/>
                </a:lnTo>
                <a:lnTo>
                  <a:pt x="8733857" y="4792704"/>
                </a:lnTo>
                <a:lnTo>
                  <a:pt x="0" y="47927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7"/>
          <p:cNvGrpSpPr/>
          <p:nvPr/>
        </p:nvGrpSpPr>
        <p:grpSpPr>
          <a:xfrm>
            <a:off x="516510" y="669070"/>
            <a:ext cx="17217996" cy="881783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32"/>
          <p:cNvSpPr txBox="1"/>
          <p:nvPr/>
        </p:nvSpPr>
        <p:spPr>
          <a:xfrm>
            <a:off x="4925903" y="1672320"/>
            <a:ext cx="8399209" cy="769441"/>
          </a:xfrm>
          <a:prstGeom prst="rect">
            <a:avLst/>
          </a:prstGeom>
        </p:spPr>
        <p:txBody>
          <a:bodyPr wrap="square" lIns="0" tIns="0" rIns="0" bIns="0" rtlCol="0" anchor="t">
            <a:spAutoFit/>
          </a:bodyPr>
          <a:lstStyle/>
          <a:p>
            <a:pPr>
              <a:lnSpc>
                <a:spcPts val="5989"/>
              </a:lnSpc>
            </a:pPr>
            <a:r>
              <a:rPr lang="vi-VN" sz="6600" b="1" spc="116" smtClean="0">
                <a:solidFill>
                  <a:srgbClr val="C00000"/>
                </a:solidFill>
                <a:latin typeface="Arial" panose="020B0604020202020204" pitchFamily="34" charset="0"/>
                <a:cs typeface="Arial" panose="020B0604020202020204" pitchFamily="34" charset="0"/>
              </a:rPr>
              <a:t>NỘI DUNG BÀI HỌC</a:t>
            </a:r>
            <a:endParaRPr lang="en-US" sz="6600" b="1" spc="116">
              <a:solidFill>
                <a:srgbClr val="C00000"/>
              </a:solidFill>
              <a:latin typeface="Arial" panose="020B0604020202020204" pitchFamily="34" charset="0"/>
              <a:cs typeface="Arial" panose="020B0604020202020204" pitchFamily="34" charset="0"/>
            </a:endParaRPr>
          </a:p>
        </p:txBody>
      </p:sp>
      <p:sp>
        <p:nvSpPr>
          <p:cNvPr id="18" name="TextBox 36"/>
          <p:cNvSpPr txBox="1"/>
          <p:nvPr/>
        </p:nvSpPr>
        <p:spPr>
          <a:xfrm>
            <a:off x="4500130" y="3263711"/>
            <a:ext cx="11674143" cy="1862498"/>
          </a:xfrm>
          <a:prstGeom prst="rect">
            <a:avLst/>
          </a:prstGeom>
        </p:spPr>
        <p:txBody>
          <a:bodyPr wrap="square" lIns="0" tIns="0" rIns="0" bIns="0" rtlCol="0" anchor="t">
            <a:spAutoFit/>
          </a:bodyPr>
          <a:lstStyle/>
          <a:p>
            <a:pPr algn="just">
              <a:lnSpc>
                <a:spcPct val="150000"/>
              </a:lnSpc>
            </a:pPr>
            <a:r>
              <a:rPr lang="vi-VN" sz="4300" b="1" spc="80">
                <a:cs typeface="Arial" panose="020B0604020202020204" pitchFamily="34" charset="0"/>
              </a:rPr>
              <a:t>Biểu diễn một đại lượng bởi biểu thức chứa ẩn</a:t>
            </a:r>
            <a:endParaRPr lang="en-US" sz="4300" b="1" spc="80">
              <a:latin typeface="Arial" panose="020B0604020202020204" pitchFamily="34" charset="0"/>
              <a:cs typeface="Arial" panose="020B0604020202020204" pitchFamily="34" charset="0"/>
            </a:endParaRPr>
          </a:p>
        </p:txBody>
      </p:sp>
      <p:sp>
        <p:nvSpPr>
          <p:cNvPr id="19" name="TextBox 37"/>
          <p:cNvSpPr txBox="1"/>
          <p:nvPr/>
        </p:nvSpPr>
        <p:spPr>
          <a:xfrm>
            <a:off x="4500130" y="5909681"/>
            <a:ext cx="11674143" cy="1862498"/>
          </a:xfrm>
          <a:prstGeom prst="rect">
            <a:avLst/>
          </a:prstGeom>
        </p:spPr>
        <p:txBody>
          <a:bodyPr wrap="square" lIns="0" tIns="0" rIns="0" bIns="0" rtlCol="0" anchor="t">
            <a:spAutoFit/>
          </a:bodyPr>
          <a:lstStyle/>
          <a:p>
            <a:pPr algn="just">
              <a:lnSpc>
                <a:spcPct val="150000"/>
              </a:lnSpc>
            </a:pPr>
            <a:r>
              <a:rPr lang="vi-VN" sz="4300" b="1" spc="80">
                <a:cs typeface="Arial" panose="020B0604020202020204" pitchFamily="34" charset="0"/>
              </a:rPr>
              <a:t>Một số ví dụ về ứng dụng phương trình bậc nhất một ẩn</a:t>
            </a:r>
            <a:endParaRPr lang="en-US" sz="4300" b="1" spc="80">
              <a:latin typeface="Arial" panose="020B0604020202020204" pitchFamily="34" charset="0"/>
              <a:cs typeface="Arial" panose="020B0604020202020204" pitchFamily="34" charset="0"/>
            </a:endParaRPr>
          </a:p>
        </p:txBody>
      </p:sp>
      <p:sp>
        <p:nvSpPr>
          <p:cNvPr id="20" name="Folded Corner 19"/>
          <p:cNvSpPr/>
          <p:nvPr/>
        </p:nvSpPr>
        <p:spPr>
          <a:xfrm>
            <a:off x="2601416" y="3619500"/>
            <a:ext cx="1400178" cy="1261199"/>
          </a:xfrm>
          <a:prstGeom prst="foldedCorner">
            <a:avLst/>
          </a:prstGeom>
          <a:solidFill>
            <a:srgbClr val="5BB9FF"/>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500" b="1" smtClean="0">
                <a:solidFill>
                  <a:schemeClr val="tx1"/>
                </a:solidFill>
                <a:latin typeface="Arial" panose="020B0604020202020204" pitchFamily="34" charset="0"/>
                <a:cs typeface="Arial" panose="020B0604020202020204" pitchFamily="34" charset="0"/>
              </a:rPr>
              <a:t>I</a:t>
            </a:r>
            <a:endParaRPr lang="en-US" sz="5500" b="1">
              <a:solidFill>
                <a:schemeClr val="tx1"/>
              </a:solidFill>
              <a:latin typeface="Arial" panose="020B0604020202020204" pitchFamily="34" charset="0"/>
              <a:cs typeface="Arial" panose="020B0604020202020204" pitchFamily="34" charset="0"/>
            </a:endParaRPr>
          </a:p>
        </p:txBody>
      </p:sp>
      <p:sp>
        <p:nvSpPr>
          <p:cNvPr id="21" name="Folded Corner 20"/>
          <p:cNvSpPr/>
          <p:nvPr/>
        </p:nvSpPr>
        <p:spPr>
          <a:xfrm>
            <a:off x="2601416" y="6256039"/>
            <a:ext cx="1400178" cy="1261199"/>
          </a:xfrm>
          <a:prstGeom prst="foldedCorner">
            <a:avLst/>
          </a:prstGeom>
          <a:solidFill>
            <a:srgbClr val="FFC111"/>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500" b="1" smtClean="0">
                <a:solidFill>
                  <a:schemeClr val="tx1"/>
                </a:solidFill>
                <a:latin typeface="Arial" panose="020B0604020202020204" pitchFamily="34" charset="0"/>
                <a:cs typeface="Arial" panose="020B0604020202020204" pitchFamily="34" charset="0"/>
              </a:rPr>
              <a:t>II</a:t>
            </a:r>
            <a:endParaRPr lang="en-US" sz="5500" b="1">
              <a:solidFill>
                <a:schemeClr val="tx1"/>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5"/>
          <a:stretch>
            <a:fillRect/>
          </a:stretch>
        </p:blipFill>
        <p:spPr>
          <a:xfrm>
            <a:off x="16006828" y="7248906"/>
            <a:ext cx="2226214" cy="2895600"/>
          </a:xfrm>
          <a:prstGeom prst="rect">
            <a:avLst/>
          </a:prstGeom>
        </p:spPr>
      </p:pic>
      <p:pic>
        <p:nvPicPr>
          <p:cNvPr id="29" name="Picture 28"/>
          <p:cNvPicPr>
            <a:picLocks noChangeAspect="1"/>
          </p:cNvPicPr>
          <p:nvPr/>
        </p:nvPicPr>
        <p:blipFill>
          <a:blip r:embed="rId6"/>
          <a:stretch>
            <a:fillRect/>
          </a:stretch>
        </p:blipFill>
        <p:spPr>
          <a:xfrm flipH="1">
            <a:off x="381000" y="607272"/>
            <a:ext cx="1568378" cy="20839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609600" y="495300"/>
            <a:ext cx="17068800" cy="92202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3"/>
          <a:stretch>
            <a:fillRect/>
          </a:stretch>
        </p:blipFill>
        <p:spPr>
          <a:xfrm>
            <a:off x="15504703" y="8048150"/>
            <a:ext cx="1743456" cy="1371600"/>
          </a:xfrm>
          <a:prstGeom prst="rect">
            <a:avLst/>
          </a:prstGeom>
        </p:spPr>
      </p:pic>
      <p:pic>
        <p:nvPicPr>
          <p:cNvPr id="5" name="Picture 4"/>
          <p:cNvPicPr>
            <a:picLocks noChangeAspect="1"/>
          </p:cNvPicPr>
          <p:nvPr/>
        </p:nvPicPr>
        <p:blipFill>
          <a:blip r:embed="rId4"/>
          <a:stretch>
            <a:fillRect/>
          </a:stretch>
        </p:blipFill>
        <p:spPr>
          <a:xfrm rot="17367334">
            <a:off x="1315848" y="8114225"/>
            <a:ext cx="1462859" cy="1791875"/>
          </a:xfrm>
          <a:prstGeom prst="rect">
            <a:avLst/>
          </a:prstGeom>
        </p:spPr>
      </p:pic>
      <p:sp>
        <p:nvSpPr>
          <p:cNvPr id="21" name="Rectangle 20"/>
          <p:cNvSpPr/>
          <p:nvPr/>
        </p:nvSpPr>
        <p:spPr>
          <a:xfrm>
            <a:off x="1241438" y="888889"/>
            <a:ext cx="15805124" cy="6823406"/>
          </a:xfrm>
          <a:prstGeom prst="rect">
            <a:avLst/>
          </a:prstGeom>
        </p:spPr>
        <p:txBody>
          <a:bodyPr wrap="square">
            <a:spAutoFit/>
          </a:bodyPr>
          <a:lstStyle/>
          <a:p>
            <a:pPr algn="just">
              <a:lnSpc>
                <a:spcPct val="180000"/>
              </a:lnSpc>
            </a:pPr>
            <a:r>
              <a:rPr lang="vi-VN" sz="4300" b="1" smtClean="0">
                <a:solidFill>
                  <a:schemeClr val="tx2"/>
                </a:solidFill>
                <a:cs typeface="Arial" panose="020B0604020202020204" pitchFamily="34" charset="0"/>
              </a:rPr>
              <a:t>Bài </a:t>
            </a:r>
            <a:r>
              <a:rPr lang="en-US" sz="4300" b="1" smtClean="0">
                <a:solidFill>
                  <a:schemeClr val="tx2"/>
                </a:solidFill>
                <a:latin typeface="Arial" panose="020B0604020202020204" pitchFamily="34" charset="0"/>
                <a:cs typeface="Arial" panose="020B0604020202020204" pitchFamily="34" charset="0"/>
              </a:rPr>
              <a:t>4</a:t>
            </a:r>
            <a:r>
              <a:rPr lang="vi-VN" sz="4300" b="1" smtClean="0">
                <a:solidFill>
                  <a:schemeClr val="tx2"/>
                </a:solidFill>
                <a:cs typeface="Arial" panose="020B0604020202020204" pitchFamily="34" charset="0"/>
              </a:rPr>
              <a:t> </a:t>
            </a:r>
            <a:r>
              <a:rPr lang="vi-VN" sz="4300" b="1" smtClean="0">
                <a:solidFill>
                  <a:schemeClr val="tx2"/>
                </a:solidFill>
                <a:cs typeface="Arial" panose="020B0604020202020204" pitchFamily="34" charset="0"/>
              </a:rPr>
              <a:t>(SGK</a:t>
            </a:r>
            <a:r>
              <a:rPr lang="en-US" sz="4300" b="1" smtClean="0">
                <a:solidFill>
                  <a:schemeClr val="tx2"/>
                </a:solidFill>
                <a:cs typeface="Arial" panose="020B0604020202020204" pitchFamily="34" charset="0"/>
              </a:rPr>
              <a:t> – </a:t>
            </a:r>
            <a:r>
              <a:rPr lang="vi-VN" sz="4300" b="1" smtClean="0">
                <a:solidFill>
                  <a:schemeClr val="tx2"/>
                </a:solidFill>
                <a:cs typeface="Arial" panose="020B0604020202020204" pitchFamily="34" charset="0"/>
              </a:rPr>
              <a:t>tr.</a:t>
            </a:r>
            <a:r>
              <a:rPr lang="en-US" sz="4300" b="1" smtClean="0">
                <a:solidFill>
                  <a:schemeClr val="tx2"/>
                </a:solidFill>
                <a:latin typeface="Arial" panose="020B0604020202020204" pitchFamily="34" charset="0"/>
                <a:cs typeface="Arial" panose="020B0604020202020204" pitchFamily="34" charset="0"/>
              </a:rPr>
              <a:t>49</a:t>
            </a:r>
            <a:r>
              <a:rPr lang="en-US" sz="4300" b="1" smtClean="0">
                <a:solidFill>
                  <a:schemeClr val="tx2"/>
                </a:solidFill>
                <a:cs typeface="Arial" panose="020B0604020202020204" pitchFamily="34" charset="0"/>
              </a:rPr>
              <a:t>) </a:t>
            </a:r>
          </a:p>
          <a:p>
            <a:pPr algn="just">
              <a:lnSpc>
                <a:spcPct val="180000"/>
              </a:lnSpc>
            </a:pPr>
            <a:r>
              <a:rPr lang="vi-VN" sz="4000" smtClean="0">
                <a:cs typeface="Arial" panose="020B0604020202020204" pitchFamily="34" charset="0"/>
              </a:rPr>
              <a:t>Một xe ô tô tải đi từ Cần Thơ đến Bạc Liêu với tốc độ trung bình là 42 km/h. Sau đó 45 phút, trên cùng tuyến đường, một xe taxi cũng xuất phát đi từ Cần Thơ đến Bạc Liêu với tốc độ trung bình là </a:t>
            </a:r>
            <a:r>
              <a:rPr lang="en-US" sz="4000" smtClean="0">
                <a:cs typeface="Arial" panose="020B0604020202020204" pitchFamily="34" charset="0"/>
              </a:rPr>
              <a:t>           </a:t>
            </a:r>
            <a:r>
              <a:rPr lang="vi-VN" sz="4000" smtClean="0">
                <a:cs typeface="Arial" panose="020B0604020202020204" pitchFamily="34" charset="0"/>
              </a:rPr>
              <a:t>60 km/h và đến Cần Thơ cùng lúc với xe ô tô tải. Tính quãng đường mà xe ô tô tải đã đi từ Cần Thơ đến Bạc Liêu.</a:t>
            </a:r>
            <a:endParaRPr lang="en-US" sz="4000" smtClean="0">
              <a:cs typeface="Arial" panose="020B0604020202020204" pitchFamily="34" charset="0"/>
            </a:endParaRPr>
          </a:p>
        </p:txBody>
      </p:sp>
    </p:spTree>
    <p:extLst>
      <p:ext uri="{BB962C8B-B14F-4D97-AF65-F5344CB8AC3E}">
        <p14:creationId xmlns:p14="http://schemas.microsoft.com/office/powerpoint/2010/main" val="96811397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609600" y="495300"/>
            <a:ext cx="17068800" cy="92202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3"/>
          <a:stretch>
            <a:fillRect/>
          </a:stretch>
        </p:blipFill>
        <p:spPr>
          <a:xfrm>
            <a:off x="16589494" y="8967548"/>
            <a:ext cx="1241306" cy="976552"/>
          </a:xfrm>
          <a:prstGeom prst="rect">
            <a:avLst/>
          </a:prstGeom>
        </p:spPr>
      </p:pic>
      <p:pic>
        <p:nvPicPr>
          <p:cNvPr id="5" name="Picture 4"/>
          <p:cNvPicPr>
            <a:picLocks noChangeAspect="1"/>
          </p:cNvPicPr>
          <p:nvPr/>
        </p:nvPicPr>
        <p:blipFill>
          <a:blip r:embed="rId4"/>
          <a:stretch>
            <a:fillRect/>
          </a:stretch>
        </p:blipFill>
        <p:spPr>
          <a:xfrm rot="17367334">
            <a:off x="1072268" y="414152"/>
            <a:ext cx="711734" cy="906917"/>
          </a:xfrm>
          <a:prstGeom prst="rect">
            <a:avLst/>
          </a:prstGeom>
        </p:spPr>
      </p:pic>
      <p:grpSp>
        <p:nvGrpSpPr>
          <p:cNvPr id="10" name="Group 9"/>
          <p:cNvGrpSpPr/>
          <p:nvPr/>
        </p:nvGrpSpPr>
        <p:grpSpPr>
          <a:xfrm>
            <a:off x="8290542" y="190499"/>
            <a:ext cx="1706916" cy="1143001"/>
            <a:chOff x="1104912" y="690519"/>
            <a:chExt cx="2140966" cy="1469818"/>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912" y="690519"/>
              <a:ext cx="2140966" cy="1469818"/>
            </a:xfrm>
            <a:prstGeom prst="rect">
              <a:avLst/>
            </a:prstGeom>
          </p:spPr>
        </p:pic>
        <p:sp>
          <p:nvSpPr>
            <p:cNvPr id="12" name="TextBox 11"/>
            <p:cNvSpPr txBox="1"/>
            <p:nvPr/>
          </p:nvSpPr>
          <p:spPr>
            <a:xfrm>
              <a:off x="1222091" y="935526"/>
              <a:ext cx="1900268" cy="8509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882038" y="1257300"/>
                <a:ext cx="16643962" cy="8515216"/>
              </a:xfrm>
              <a:prstGeom prst="rect">
                <a:avLst/>
              </a:prstGeom>
            </p:spPr>
            <p:txBody>
              <a:bodyPr wrap="square">
                <a:spAutoFit/>
              </a:bodyPr>
              <a:lstStyle/>
              <a:p>
                <a:pPr algn="just">
                  <a:lnSpc>
                    <a:spcPct val="150000"/>
                  </a:lnSpc>
                </a:pPr>
                <a:r>
                  <a:rPr lang="fr-FR" sz="3650">
                    <a:latin typeface="Arial" panose="020B0604020202020204" pitchFamily="34" charset="0"/>
                    <a:ea typeface="Calibri" panose="020F0502020204030204" pitchFamily="34" charset="0"/>
                    <a:cs typeface="Arial" panose="020B0604020202020204" pitchFamily="34" charset="0"/>
                  </a:rPr>
                  <a:t>Gọi quãng đường mà xe ô tô tải đã đi từ Cần Thơ đến Bạc Liêu là </a:t>
                </a:r>
                <a14:m>
                  <m:oMath xmlns:m="http://schemas.openxmlformats.org/officeDocument/2006/math">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50">
                    <a:effectLst/>
                    <a:latin typeface="Arial" panose="020B0604020202020204" pitchFamily="34" charset="0"/>
                    <a:ea typeface="Calibri" panose="020F0502020204030204" pitchFamily="34" charset="0"/>
                    <a:cs typeface="Arial" panose="020B0604020202020204" pitchFamily="34" charset="0"/>
                  </a:rPr>
                  <a:t> (km), </a:t>
                </a:r>
                <a14:m>
                  <m:oMath xmlns:m="http://schemas.openxmlformats.org/officeDocument/2006/math">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50" i="1">
                        <a:effectLst/>
                        <a:latin typeface="Cambria Math" panose="02040503050406030204" pitchFamily="18" charset="0"/>
                        <a:ea typeface="Calibri" panose="020F0502020204030204" pitchFamily="34" charset="0"/>
                        <a:cs typeface="Times New Roman" panose="02020603050405020304" pitchFamily="18" charset="0"/>
                      </a:rPr>
                      <m:t>&gt;0</m:t>
                    </m:r>
                  </m:oMath>
                </a14:m>
                <a:endParaRPr lang="en-US" sz="36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50">
                    <a:effectLst/>
                    <a:latin typeface="Arial" panose="020B0604020202020204" pitchFamily="34" charset="0"/>
                    <a:ea typeface="Calibri" panose="020F0502020204030204" pitchFamily="34" charset="0"/>
                    <a:cs typeface="Arial" panose="020B0604020202020204" pitchFamily="34" charset="0"/>
                  </a:rPr>
                  <a:t>Thời gian xe ô tô tải đi hết quãng đường là </a:t>
                </a:r>
                <a14:m>
                  <m:oMath xmlns:m="http://schemas.openxmlformats.org/officeDocument/2006/math">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42</m:t>
                        </m:r>
                      </m:den>
                    </m:f>
                  </m:oMath>
                </a14:m>
                <a:r>
                  <a:rPr lang="fr-FR" sz="365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50" i="1" smtClean="0">
                        <a:effectLst/>
                        <a:latin typeface="Cambria Math" panose="02040503050406030204" pitchFamily="18" charset="0"/>
                        <a:ea typeface="Calibri" panose="020F0502020204030204" pitchFamily="34" charset="0"/>
                        <a:cs typeface="Arial" panose="020B0604020202020204" pitchFamily="34" charset="0"/>
                      </a:rPr>
                      <m:t>(</m:t>
                    </m:r>
                    <m:r>
                      <a:rPr lang="fr-FR" sz="3650" i="1" smtClean="0">
                        <a:effectLst/>
                        <a:latin typeface="Cambria Math" panose="02040503050406030204" pitchFamily="18" charset="0"/>
                        <a:ea typeface="Calibri" panose="020F0502020204030204" pitchFamily="34" charset="0"/>
                        <a:cs typeface="Arial" panose="020B0604020202020204" pitchFamily="34" charset="0"/>
                      </a:rPr>
                      <m:t>𝑔𝑖</m:t>
                    </m:r>
                    <m:r>
                      <a:rPr lang="fr-FR" sz="3650" i="1" smtClean="0">
                        <a:effectLst/>
                        <a:latin typeface="Cambria Math" panose="02040503050406030204" pitchFamily="18" charset="0"/>
                        <a:ea typeface="Calibri" panose="020F0502020204030204" pitchFamily="34" charset="0"/>
                        <a:cs typeface="Arial" panose="020B0604020202020204" pitchFamily="34" charset="0"/>
                      </a:rPr>
                      <m:t>ờ)</m:t>
                    </m:r>
                  </m:oMath>
                </a14:m>
                <a:endParaRPr lang="en-US" sz="36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50">
                    <a:effectLst/>
                    <a:latin typeface="Arial" panose="020B0604020202020204" pitchFamily="34" charset="0"/>
                    <a:ea typeface="Calibri" panose="020F0502020204030204" pitchFamily="34" charset="0"/>
                    <a:cs typeface="Arial" panose="020B0604020202020204" pitchFamily="34" charset="0"/>
                  </a:rPr>
                  <a:t>Thời gian xe taxi đi hết quãng đường là </a:t>
                </a:r>
                <a14:m>
                  <m:oMath xmlns:m="http://schemas.openxmlformats.org/officeDocument/2006/math">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60</m:t>
                        </m:r>
                      </m:den>
                    </m:f>
                  </m:oMath>
                </a14:m>
                <a:r>
                  <a:rPr lang="fr-FR" sz="365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50" i="1" smtClean="0">
                        <a:effectLst/>
                        <a:latin typeface="Cambria Math" panose="02040503050406030204" pitchFamily="18" charset="0"/>
                        <a:ea typeface="Calibri" panose="020F0502020204030204" pitchFamily="34" charset="0"/>
                        <a:cs typeface="Arial" panose="020B0604020202020204" pitchFamily="34" charset="0"/>
                      </a:rPr>
                      <m:t>(</m:t>
                    </m:r>
                    <m:r>
                      <a:rPr lang="fr-FR" sz="3650" i="1" smtClean="0">
                        <a:effectLst/>
                        <a:latin typeface="Cambria Math" panose="02040503050406030204" pitchFamily="18" charset="0"/>
                        <a:ea typeface="Calibri" panose="020F0502020204030204" pitchFamily="34" charset="0"/>
                        <a:cs typeface="Arial" panose="020B0604020202020204" pitchFamily="34" charset="0"/>
                      </a:rPr>
                      <m:t>𝑔𝑖</m:t>
                    </m:r>
                    <m:r>
                      <a:rPr lang="fr-FR" sz="3650" i="1" smtClean="0">
                        <a:effectLst/>
                        <a:latin typeface="Cambria Math" panose="02040503050406030204" pitchFamily="18" charset="0"/>
                        <a:ea typeface="Calibri" panose="020F0502020204030204" pitchFamily="34" charset="0"/>
                        <a:cs typeface="Arial" panose="020B0604020202020204" pitchFamily="34" charset="0"/>
                      </a:rPr>
                      <m:t>ờ)</m:t>
                    </m:r>
                  </m:oMath>
                </a14:m>
                <a:endParaRPr lang="en-US" sz="36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50">
                    <a:effectLst/>
                    <a:latin typeface="Arial" panose="020B0604020202020204" pitchFamily="34" charset="0"/>
                    <a:ea typeface="Calibri" panose="020F0502020204030204" pitchFamily="34" charset="0"/>
                    <a:cs typeface="Arial" panose="020B0604020202020204" pitchFamily="34" charset="0"/>
                  </a:rPr>
                  <a:t>Vì xe ô tô tai đi trước xe taxi </a:t>
                </a:r>
                <a14:m>
                  <m:oMath xmlns:m="http://schemas.openxmlformats.org/officeDocument/2006/math">
                    <m:r>
                      <a:rPr lang="fr-FR" sz="3650" i="1" smtClean="0">
                        <a:effectLst/>
                        <a:latin typeface="Cambria Math" panose="02040503050406030204" pitchFamily="18" charset="0"/>
                        <a:ea typeface="Calibri" panose="020F0502020204030204" pitchFamily="34" charset="0"/>
                        <a:cs typeface="Arial" panose="020B0604020202020204" pitchFamily="34" charset="0"/>
                      </a:rPr>
                      <m:t>45 </m:t>
                    </m:r>
                    <m:r>
                      <a:rPr lang="fr-FR" sz="3650" i="1" smtClean="0">
                        <a:effectLst/>
                        <a:latin typeface="Cambria Math" panose="02040503050406030204" pitchFamily="18" charset="0"/>
                        <a:ea typeface="Calibri" panose="020F0502020204030204" pitchFamily="34" charset="0"/>
                        <a:cs typeface="Arial" panose="020B0604020202020204" pitchFamily="34" charset="0"/>
                      </a:rPr>
                      <m:t>𝑝h</m:t>
                    </m:r>
                    <m:r>
                      <a:rPr lang="fr-FR" sz="3650" i="1" smtClean="0">
                        <a:effectLst/>
                        <a:latin typeface="Cambria Math" panose="02040503050406030204" pitchFamily="18" charset="0"/>
                        <a:ea typeface="Calibri" panose="020F0502020204030204" pitchFamily="34" charset="0"/>
                        <a:cs typeface="Arial" panose="020B0604020202020204" pitchFamily="34" charset="0"/>
                      </a:rPr>
                      <m:t>ú</m:t>
                    </m:r>
                    <m:r>
                      <a:rPr lang="fr-FR" sz="3650" i="1" smtClean="0">
                        <a:effectLst/>
                        <a:latin typeface="Cambria Math" panose="02040503050406030204" pitchFamily="18" charset="0"/>
                        <a:ea typeface="Calibri" panose="020F0502020204030204" pitchFamily="34" charset="0"/>
                        <a:cs typeface="Arial" panose="020B0604020202020204" pitchFamily="34" charset="0"/>
                      </a:rPr>
                      <m:t>𝑡</m:t>
                    </m:r>
                    <m:r>
                      <a:rPr lang="fr-FR" sz="3650" i="1" smtClean="0">
                        <a:effectLst/>
                        <a:latin typeface="Cambria Math" panose="02040503050406030204" pitchFamily="18" charset="0"/>
                        <a:ea typeface="Calibri" panose="020F0502020204030204" pitchFamily="34" charset="0"/>
                        <a:cs typeface="Arial" panose="020B0604020202020204" pitchFamily="34" charset="0"/>
                      </a:rPr>
                      <m:t> =</m:t>
                    </m:r>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5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fr-FR" sz="365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50" i="1" smtClean="0">
                        <a:effectLst/>
                        <a:latin typeface="Cambria Math" panose="02040503050406030204" pitchFamily="18" charset="0"/>
                        <a:ea typeface="Calibri" panose="020F0502020204030204" pitchFamily="34" charset="0"/>
                        <a:cs typeface="Arial" panose="020B0604020202020204" pitchFamily="34" charset="0"/>
                      </a:rPr>
                      <m:t>𝑔𝑖</m:t>
                    </m:r>
                    <m:r>
                      <a:rPr lang="fr-FR" sz="3650" i="1" smtClean="0">
                        <a:effectLst/>
                        <a:latin typeface="Cambria Math" panose="02040503050406030204" pitchFamily="18" charset="0"/>
                        <a:ea typeface="Calibri" panose="020F0502020204030204" pitchFamily="34" charset="0"/>
                        <a:cs typeface="Arial" panose="020B0604020202020204" pitchFamily="34" charset="0"/>
                      </a:rPr>
                      <m:t>ờ</m:t>
                    </m:r>
                  </m:oMath>
                </a14:m>
                <a:r>
                  <a:rPr lang="fr-FR" sz="3650">
                    <a:effectLst/>
                    <a:latin typeface="Arial" panose="020B0604020202020204" pitchFamily="34" charset="0"/>
                    <a:ea typeface="Calibri" panose="020F0502020204030204" pitchFamily="34" charset="0"/>
                    <a:cs typeface="Arial" panose="020B0604020202020204" pitchFamily="34" charset="0"/>
                  </a:rPr>
                  <a:t> nên ta có phương trình:</a:t>
                </a:r>
                <a:endParaRPr lang="en-US" sz="365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42</m:t>
                        </m:r>
                      </m:den>
                    </m:f>
                    <m:r>
                      <a:rPr lang="fr-FR" sz="365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60</m:t>
                        </m:r>
                      </m:den>
                    </m:f>
                    <m:r>
                      <a:rPr lang="fr-FR" sz="365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5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fr-FR" sz="3650">
                    <a:effectLst/>
                    <a:latin typeface="Arial" panose="020B0604020202020204" pitchFamily="34" charset="0"/>
                    <a:ea typeface="Calibri" panose="020F0502020204030204" pitchFamily="34" charset="0"/>
                    <a:cs typeface="Arial" panose="020B0604020202020204" pitchFamily="34" charset="0"/>
                  </a:rPr>
                  <a:t> </a:t>
                </a:r>
                <a:endParaRPr lang="en-US" sz="36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50">
                    <a:effectLst/>
                    <a:latin typeface="Arial" panose="020B0604020202020204" pitchFamily="34" charset="0"/>
                    <a:ea typeface="Calibri" panose="020F0502020204030204" pitchFamily="34" charset="0"/>
                    <a:cs typeface="Arial" panose="020B0604020202020204" pitchFamily="34" charset="0"/>
                  </a:rPr>
                  <a:t>Giải phương </a:t>
                </a:r>
                <a:r>
                  <a:rPr lang="fr-FR" sz="3650">
                    <a:effectLst/>
                    <a:latin typeface="Arial" panose="020B0604020202020204" pitchFamily="34" charset="0"/>
                    <a:ea typeface="Calibri" panose="020F0502020204030204" pitchFamily="34" charset="0"/>
                    <a:cs typeface="Arial" panose="020B0604020202020204" pitchFamily="34" charset="0"/>
                  </a:rPr>
                  <a:t>trình</a:t>
                </a:r>
                <a:r>
                  <a:rPr lang="fr-FR" sz="3650" smtClean="0">
                    <a:effectLst/>
                    <a:latin typeface="Arial" panose="020B0604020202020204" pitchFamily="34" charset="0"/>
                    <a:ea typeface="Calibri" panose="020F0502020204030204" pitchFamily="34" charset="0"/>
                    <a:cs typeface="Arial" panose="020B0604020202020204" pitchFamily="34" charset="0"/>
                  </a:rPr>
                  <a:t>:</a:t>
                </a:r>
                <a:r>
                  <a:rPr lang="en-US" sz="365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42</m:t>
                        </m:r>
                      </m:den>
                    </m:f>
                    <m:r>
                      <a:rPr lang="fr-FR" sz="365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60</m:t>
                        </m:r>
                      </m:den>
                    </m:f>
                    <m:r>
                      <a:rPr lang="fr-FR" sz="365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5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fr-FR" sz="365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50" i="1">
                            <a:effectLst/>
                            <a:latin typeface="Cambria Math" panose="02040503050406030204" pitchFamily="18" charset="0"/>
                            <a:ea typeface="Calibri" panose="020F0502020204030204" pitchFamily="34" charset="0"/>
                            <a:cs typeface="Times New Roman" panose="02020603050405020304" pitchFamily="18" charset="0"/>
                          </a:rPr>
                          <m:t>10</m:t>
                        </m:r>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420</m:t>
                        </m:r>
                      </m:den>
                    </m:f>
                    <m:r>
                      <a:rPr lang="fr-FR" sz="365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50" i="1">
                            <a:effectLst/>
                            <a:latin typeface="Cambria Math" panose="02040503050406030204" pitchFamily="18" charset="0"/>
                            <a:ea typeface="Calibri" panose="020F0502020204030204" pitchFamily="34" charset="0"/>
                            <a:cs typeface="Times New Roman" panose="02020603050405020304" pitchFamily="18" charset="0"/>
                          </a:rPr>
                          <m:t>7</m:t>
                        </m:r>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420</m:t>
                        </m:r>
                      </m:den>
                    </m:f>
                    <m:r>
                      <a:rPr lang="fr-FR" sz="365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5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50" i="1">
                            <a:effectLst/>
                            <a:latin typeface="Cambria Math" panose="02040503050406030204" pitchFamily="18" charset="0"/>
                            <a:ea typeface="Calibri" panose="020F0502020204030204" pitchFamily="34" charset="0"/>
                            <a:cs typeface="Times New Roman" panose="02020603050405020304" pitchFamily="18" charset="0"/>
                          </a:rPr>
                          <m:t>3.105</m:t>
                        </m:r>
                      </m:num>
                      <m:den>
                        <m:r>
                          <a:rPr lang="fr-FR" sz="3650" i="1">
                            <a:effectLst/>
                            <a:latin typeface="Cambria Math" panose="02040503050406030204" pitchFamily="18" charset="0"/>
                            <a:ea typeface="Calibri" panose="020F0502020204030204" pitchFamily="34" charset="0"/>
                            <a:cs typeface="Times New Roman" panose="02020603050405020304" pitchFamily="18" charset="0"/>
                          </a:rPr>
                          <m:t>420</m:t>
                        </m:r>
                      </m:den>
                    </m:f>
                  </m:oMath>
                </a14:m>
                <a:r>
                  <a:rPr lang="fr-FR" sz="3650">
                    <a:effectLst/>
                    <a:latin typeface="Arial" panose="020B0604020202020204" pitchFamily="34" charset="0"/>
                    <a:ea typeface="Calibri" panose="020F0502020204030204" pitchFamily="34" charset="0"/>
                    <a:cs typeface="Arial" panose="020B0604020202020204" pitchFamily="34" charset="0"/>
                  </a:rPr>
                  <a:t> </a:t>
                </a:r>
                <a:endParaRPr lang="fr-FR" sz="365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65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365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fr-FR" sz="3650" i="1">
                        <a:effectLst/>
                        <a:latin typeface="Cambria Math" panose="02040503050406030204" pitchFamily="18" charset="0"/>
                        <a:ea typeface="Calibri" panose="020F0502020204030204" pitchFamily="34" charset="0"/>
                        <a:cs typeface="Times New Roman" panose="02020603050405020304" pitchFamily="18" charset="0"/>
                      </a:rPr>
                      <m:t>10</m:t>
                    </m:r>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50" i="1">
                        <a:effectLst/>
                        <a:latin typeface="Cambria Math" panose="02040503050406030204" pitchFamily="18" charset="0"/>
                        <a:ea typeface="Calibri" panose="020F0502020204030204" pitchFamily="34" charset="0"/>
                        <a:cs typeface="Times New Roman" panose="02020603050405020304" pitchFamily="18" charset="0"/>
                      </a:rPr>
                      <m:t>−7</m:t>
                    </m:r>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50" i="1">
                        <a:effectLst/>
                        <a:latin typeface="Cambria Math" panose="02040503050406030204" pitchFamily="18" charset="0"/>
                        <a:ea typeface="Calibri" panose="020F0502020204030204" pitchFamily="34" charset="0"/>
                        <a:cs typeface="Times New Roman" panose="02020603050405020304" pitchFamily="18" charset="0"/>
                      </a:rPr>
                      <m:t>=315</m:t>
                    </m:r>
                  </m:oMath>
                </a14:m>
                <a:r>
                  <a:rPr lang="fr-FR" sz="365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65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50" i="1">
                        <a:effectLst/>
                        <a:latin typeface="Cambria Math" panose="02040503050406030204" pitchFamily="18" charset="0"/>
                        <a:ea typeface="Calibri" panose="020F0502020204030204" pitchFamily="34" charset="0"/>
                        <a:cs typeface="Times New Roman" panose="02020603050405020304" pitchFamily="18" charset="0"/>
                      </a:rPr>
                      <m:t>=105</m:t>
                    </m:r>
                  </m:oMath>
                </a14:m>
                <a:r>
                  <a:rPr lang="fr-FR" sz="3650">
                    <a:effectLst/>
                    <a:latin typeface="Arial" panose="020B0604020202020204" pitchFamily="34" charset="0"/>
                    <a:ea typeface="Calibri" panose="020F0502020204030204" pitchFamily="34" charset="0"/>
                    <a:cs typeface="Arial" panose="020B0604020202020204" pitchFamily="34" charset="0"/>
                  </a:rPr>
                  <a:t> </a:t>
                </a:r>
                <a:r>
                  <a:rPr lang="fr-FR" sz="3650" smtClean="0">
                    <a:effectLst/>
                    <a:latin typeface="Arial" panose="020B0604020202020204" pitchFamily="34" charset="0"/>
                    <a:ea typeface="Calibri" panose="020F0502020204030204" pitchFamily="34" charset="0"/>
                    <a:cs typeface="Arial" panose="020B0604020202020204" pitchFamily="34" charset="0"/>
                  </a:rPr>
                  <a:t>(</a:t>
                </a:r>
                <a:r>
                  <a:rPr lang="en-US" sz="3650" smtClean="0">
                    <a:effectLst/>
                    <a:latin typeface="Arial" panose="020B0604020202020204" pitchFamily="34" charset="0"/>
                    <a:ea typeface="Calibri" panose="020F0502020204030204" pitchFamily="34" charset="0"/>
                    <a:cs typeface="Arial" panose="020B0604020202020204" pitchFamily="34" charset="0"/>
                  </a:rPr>
                  <a:t>TMĐK)</a:t>
                </a:r>
                <a:endParaRPr lang="en-US" sz="36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50">
                    <a:effectLst/>
                    <a:latin typeface="Arial" panose="020B0604020202020204" pitchFamily="34" charset="0"/>
                    <a:ea typeface="Calibri" panose="020F0502020204030204" pitchFamily="34" charset="0"/>
                    <a:cs typeface="Arial" panose="020B0604020202020204" pitchFamily="34" charset="0"/>
                  </a:rPr>
                  <a:t>Vậy quãng đường xe ô tô tải đã đi từ Cần Thơ đến Bạc Liêu là </a:t>
                </a:r>
                <a14:m>
                  <m:oMath xmlns:m="http://schemas.openxmlformats.org/officeDocument/2006/math">
                    <m:r>
                      <a:rPr lang="fr-FR" sz="3650" i="1" smtClean="0">
                        <a:effectLst/>
                        <a:latin typeface="Cambria Math" panose="02040503050406030204" pitchFamily="18" charset="0"/>
                        <a:ea typeface="Calibri" panose="020F0502020204030204" pitchFamily="34" charset="0"/>
                        <a:cs typeface="Arial" panose="020B0604020202020204" pitchFamily="34" charset="0"/>
                      </a:rPr>
                      <m:t>105 </m:t>
                    </m:r>
                    <m:r>
                      <a:rPr lang="fr-FR" sz="3650" i="1" smtClean="0">
                        <a:effectLst/>
                        <a:latin typeface="Cambria Math" panose="02040503050406030204" pitchFamily="18" charset="0"/>
                        <a:ea typeface="Calibri" panose="020F0502020204030204" pitchFamily="34" charset="0"/>
                        <a:cs typeface="Arial" panose="020B0604020202020204" pitchFamily="34" charset="0"/>
                      </a:rPr>
                      <m:t>𝑘𝑚</m:t>
                    </m:r>
                  </m:oMath>
                </a14:m>
                <a:r>
                  <a:rPr lang="fr-FR" sz="3650">
                    <a:effectLst/>
                    <a:latin typeface="Arial" panose="020B0604020202020204" pitchFamily="34" charset="0"/>
                    <a:ea typeface="Calibri" panose="020F0502020204030204" pitchFamily="34" charset="0"/>
                    <a:cs typeface="Arial" panose="020B0604020202020204" pitchFamily="34" charset="0"/>
                  </a:rPr>
                  <a:t>.</a:t>
                </a:r>
                <a:endParaRPr lang="en-US" sz="365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882038" y="1257300"/>
                <a:ext cx="16643962" cy="8515216"/>
              </a:xfrm>
              <a:prstGeom prst="rect">
                <a:avLst/>
              </a:prstGeom>
              <a:blipFill>
                <a:blip r:embed="rId6"/>
                <a:stretch>
                  <a:fillRect l="-1136" b="-573"/>
                </a:stretch>
              </a:blipFill>
            </p:spPr>
            <p:txBody>
              <a:bodyPr/>
              <a:lstStyle/>
              <a:p>
                <a:r>
                  <a:rPr lang="en-US">
                    <a:noFill/>
                  </a:rPr>
                  <a:t> </a:t>
                </a:r>
              </a:p>
            </p:txBody>
          </p:sp>
        </mc:Fallback>
      </mc:AlternateContent>
    </p:spTree>
    <p:extLst>
      <p:ext uri="{BB962C8B-B14F-4D97-AF65-F5344CB8AC3E}">
        <p14:creationId xmlns:p14="http://schemas.microsoft.com/office/powerpoint/2010/main" val="2066109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left)">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barn(inVertical)">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wipe(down)">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54998" y="5539002"/>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44000" y="5539002"/>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625642" y="619935"/>
            <a:ext cx="16992600" cy="9019365"/>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3"/>
          <a:stretch>
            <a:fillRect/>
          </a:stretch>
        </p:blipFill>
        <p:spPr>
          <a:xfrm rot="6590298">
            <a:off x="812714" y="8632052"/>
            <a:ext cx="858413" cy="1627609"/>
          </a:xfrm>
          <a:prstGeom prst="rect">
            <a:avLst/>
          </a:prstGeom>
        </p:spPr>
      </p:pic>
      <p:pic>
        <p:nvPicPr>
          <p:cNvPr id="26" name="Picture 25"/>
          <p:cNvPicPr>
            <a:picLocks noChangeAspect="1"/>
          </p:cNvPicPr>
          <p:nvPr/>
        </p:nvPicPr>
        <p:blipFill>
          <a:blip r:embed="rId4"/>
          <a:stretch>
            <a:fillRect/>
          </a:stretch>
        </p:blipFill>
        <p:spPr>
          <a:xfrm>
            <a:off x="16574242" y="8191500"/>
            <a:ext cx="1024360" cy="1471155"/>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1101631" y="876300"/>
                <a:ext cx="16037830" cy="8286884"/>
              </a:xfrm>
              <a:prstGeom prst="rect">
                <a:avLst/>
              </a:prstGeom>
            </p:spPr>
            <p:txBody>
              <a:bodyPr wrap="square">
                <a:spAutoFit/>
              </a:bodyPr>
              <a:lstStyle/>
              <a:p>
                <a:pPr algn="just">
                  <a:lnSpc>
                    <a:spcPct val="150000"/>
                  </a:lnSpc>
                </a:pPr>
                <a:r>
                  <a:rPr lang="vi-VN" sz="4300" b="1" smtClean="0">
                    <a:solidFill>
                      <a:schemeClr val="tx2"/>
                    </a:solidFill>
                    <a:cs typeface="Arial" panose="020B0604020202020204" pitchFamily="34" charset="0"/>
                  </a:rPr>
                  <a:t>Bài </a:t>
                </a:r>
                <a:r>
                  <a:rPr lang="en-US" sz="4300" b="1" smtClean="0">
                    <a:solidFill>
                      <a:schemeClr val="tx2"/>
                    </a:solidFill>
                    <a:latin typeface="Arial" panose="020B0604020202020204" pitchFamily="34" charset="0"/>
                    <a:cs typeface="Arial" panose="020B0604020202020204" pitchFamily="34" charset="0"/>
                  </a:rPr>
                  <a:t>5</a:t>
                </a:r>
                <a:r>
                  <a:rPr lang="vi-VN" sz="4300" b="1" smtClean="0">
                    <a:solidFill>
                      <a:schemeClr val="tx2"/>
                    </a:solidFill>
                    <a:cs typeface="Arial" panose="020B0604020202020204" pitchFamily="34" charset="0"/>
                  </a:rPr>
                  <a:t> </a:t>
                </a:r>
                <a:r>
                  <a:rPr lang="vi-VN" sz="4300" b="1" smtClean="0">
                    <a:solidFill>
                      <a:schemeClr val="tx2"/>
                    </a:solidFill>
                    <a:cs typeface="Arial" panose="020B0604020202020204" pitchFamily="34" charset="0"/>
                  </a:rPr>
                  <a:t>(SGK</a:t>
                </a:r>
                <a:r>
                  <a:rPr lang="en-US" sz="4300" b="1" smtClean="0">
                    <a:solidFill>
                      <a:schemeClr val="tx2"/>
                    </a:solidFill>
                    <a:cs typeface="Arial" panose="020B0604020202020204" pitchFamily="34" charset="0"/>
                  </a:rPr>
                  <a:t> – </a:t>
                </a:r>
                <a:r>
                  <a:rPr lang="vi-VN" sz="4300" b="1" smtClean="0">
                    <a:solidFill>
                      <a:schemeClr val="tx2"/>
                    </a:solidFill>
                    <a:cs typeface="Arial" panose="020B0604020202020204" pitchFamily="34" charset="0"/>
                  </a:rPr>
                  <a:t>tr.</a:t>
                </a:r>
                <a:r>
                  <a:rPr lang="en-US" sz="4300" b="1" smtClean="0">
                    <a:solidFill>
                      <a:schemeClr val="tx2"/>
                    </a:solidFill>
                    <a:latin typeface="Arial" panose="020B0604020202020204" pitchFamily="34" charset="0"/>
                    <a:cs typeface="Arial" panose="020B0604020202020204" pitchFamily="34" charset="0"/>
                  </a:rPr>
                  <a:t>49</a:t>
                </a:r>
                <a:r>
                  <a:rPr lang="en-US" sz="4300" b="1" smtClean="0">
                    <a:solidFill>
                      <a:schemeClr val="tx2"/>
                    </a:solidFill>
                    <a:cs typeface="Arial" panose="020B0604020202020204" pitchFamily="34" charset="0"/>
                  </a:rPr>
                  <a:t>) </a:t>
                </a:r>
              </a:p>
              <a:p>
                <a:pPr algn="just">
                  <a:lnSpc>
                    <a:spcPct val="150000"/>
                  </a:lnSpc>
                </a:pPr>
                <a:r>
                  <a:rPr lang="vi-VN" sz="3900" smtClean="0">
                    <a:cs typeface="Arial" panose="020B0604020202020204" pitchFamily="34" charset="0"/>
                  </a:rPr>
                  <a:t>Câu </a:t>
                </a:r>
                <a:r>
                  <a:rPr lang="vi-VN" sz="3900">
                    <a:cs typeface="Arial" panose="020B0604020202020204" pitchFamily="34" charset="0"/>
                  </a:rPr>
                  <a:t>ca dao “Lúa chiêm lấp ló đầu bờ – Hễ nghe tiếng sấm phất cờ mà lên” về mặt khoa học được giải thích như sau: Khi trời mưa kèm theo sấm sét, nitric acid sẽ được sinh ra và hoà tan trong nước mưa, có tác dụng làm tăng cường dinh dưỡng nitrogen cho đất trồng, giúp cây lúa phát triển tươi tốt. Phân tử của nitric acid đó có một nguyên tử H, một nguyên tử N và </a:t>
                </a:r>
                <a14:m>
                  <m:oMath xmlns:m="http://schemas.openxmlformats.org/officeDocument/2006/math">
                    <m:r>
                      <a:rPr lang="vi-VN" sz="3900" i="1" smtClean="0">
                        <a:latin typeface="Cambria Math" panose="02040503050406030204" pitchFamily="18" charset="0"/>
                        <a:cs typeface="Arial" panose="020B0604020202020204" pitchFamily="34" charset="0"/>
                      </a:rPr>
                      <m:t>𝑥</m:t>
                    </m:r>
                  </m:oMath>
                </a14:m>
                <a:r>
                  <a:rPr lang="vi-VN" sz="3900">
                    <a:cs typeface="Arial" panose="020B0604020202020204" pitchFamily="34" charset="0"/>
                  </a:rPr>
                  <a:t> nguyên tử O. Xác định công thức phân tử của nitric acid đó. Biết khối lượng phân tử của nó là 63 amu và khối lượng của mỗi nguyên tử H, N, O lần lượt là 1 amu, 14 amu, 16 amu.</a:t>
                </a:r>
                <a:endParaRPr lang="en-US" sz="3900" smtClean="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101631" y="876300"/>
                <a:ext cx="16037830" cy="8286884"/>
              </a:xfrm>
              <a:prstGeom prst="rect">
                <a:avLst/>
              </a:prstGeom>
              <a:blipFill>
                <a:blip r:embed="rId5"/>
                <a:stretch>
                  <a:fillRect l="-1520" r="-1292" b="-736"/>
                </a:stretch>
              </a:blipFill>
            </p:spPr>
            <p:txBody>
              <a:bodyPr/>
              <a:lstStyle/>
              <a:p>
                <a:r>
                  <a:rPr lang="en-US">
                    <a:noFill/>
                  </a:rPr>
                  <a:t> </a:t>
                </a:r>
              </a:p>
            </p:txBody>
          </p:sp>
        </mc:Fallback>
      </mc:AlternateContent>
    </p:spTree>
    <p:extLst>
      <p:ext uri="{BB962C8B-B14F-4D97-AF65-F5344CB8AC3E}">
        <p14:creationId xmlns:p14="http://schemas.microsoft.com/office/powerpoint/2010/main" val="2857878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54998" y="5539002"/>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44000" y="5539002"/>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625642" y="619935"/>
            <a:ext cx="16992600" cy="9019365"/>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p:cNvGrpSpPr/>
          <p:nvPr/>
        </p:nvGrpSpPr>
        <p:grpSpPr>
          <a:xfrm>
            <a:off x="7986474" y="876300"/>
            <a:ext cx="2264228" cy="1426419"/>
            <a:chOff x="1104912" y="690519"/>
            <a:chExt cx="2140966" cy="1469818"/>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12" y="690519"/>
              <a:ext cx="2140966" cy="1469818"/>
            </a:xfrm>
            <a:prstGeom prst="rect">
              <a:avLst/>
            </a:prstGeom>
          </p:spPr>
        </p:pic>
        <p:sp>
          <p:nvSpPr>
            <p:cNvPr id="12" name="TextBox 11"/>
            <p:cNvSpPr txBox="1"/>
            <p:nvPr/>
          </p:nvSpPr>
          <p:spPr>
            <a:xfrm>
              <a:off x="1222091" y="976784"/>
              <a:ext cx="1900268" cy="729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1027481" y="2628900"/>
                <a:ext cx="16182215" cy="6381234"/>
              </a:xfrm>
              <a:prstGeom prst="rect">
                <a:avLst/>
              </a:prstGeom>
            </p:spPr>
            <p:txBody>
              <a:bodyPr wrap="square">
                <a:spAutoFit/>
              </a:bodyPr>
              <a:lstStyle/>
              <a:p>
                <a:pPr algn="just">
                  <a:lnSpc>
                    <a:spcPct val="150000"/>
                  </a:lnSpc>
                  <a:spcBef>
                    <a:spcPts val="800"/>
                  </a:spcBef>
                  <a:spcAft>
                    <a:spcPts val="800"/>
                  </a:spcAft>
                </a:pPr>
                <a:r>
                  <a:rPr lang="fr-FR" sz="3800">
                    <a:latin typeface="Arial" panose="020B0604020202020204" pitchFamily="34" charset="0"/>
                    <a:ea typeface="Calibri" panose="020F0502020204030204" pitchFamily="34" charset="0"/>
                    <a:cs typeface="Arial" panose="020B0604020202020204" pitchFamily="34" charset="0"/>
                  </a:rPr>
                  <a:t>Số nguyên tử </a:t>
                </a:r>
                <a14:m>
                  <m:oMath xmlns:m="http://schemas.openxmlformats.org/officeDocument/2006/math">
                    <m:r>
                      <m:rPr>
                        <m:sty m:val="p"/>
                      </m:rPr>
                      <a:rPr lang="fr-FR" sz="3800" i="0" smtClean="0">
                        <a:latin typeface="Cambria Math" panose="02040503050406030204" pitchFamily="18" charset="0"/>
                        <a:ea typeface="Calibri" panose="020F0502020204030204" pitchFamily="34" charset="0"/>
                        <a:cs typeface="Arial" panose="020B0604020202020204" pitchFamily="34" charset="0"/>
                      </a:rPr>
                      <m:t>O</m:t>
                    </m:r>
                  </m:oMath>
                </a14:m>
                <a:r>
                  <a:rPr lang="fr-FR" sz="3800">
                    <a:latin typeface="Arial" panose="020B0604020202020204" pitchFamily="34" charset="0"/>
                    <a:ea typeface="Calibri" panose="020F0502020204030204" pitchFamily="34" charset="0"/>
                    <a:cs typeface="Arial" panose="020B0604020202020204" pitchFamily="34" charset="0"/>
                  </a:rPr>
                  <a:t> trong phân tử nitric acid là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(nguyên tử), điều kiện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Cambria Math" panose="020405030504060302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ℕ</m:t>
                    </m:r>
                    <m:r>
                      <a:rPr lang="fr-FR" sz="3800" i="1" baseline="300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800"/>
                  </a:spcBef>
                  <a:spcAft>
                    <a:spcPts val="800"/>
                  </a:spcAft>
                </a:pPr>
                <a:r>
                  <a:rPr lang="fr-FR" sz="3800">
                    <a:effectLst/>
                    <a:latin typeface="Arial" panose="020B0604020202020204" pitchFamily="34" charset="0"/>
                    <a:ea typeface="Calibri" panose="020F0502020204030204" pitchFamily="34" charset="0"/>
                    <a:cs typeface="Arial" panose="020B0604020202020204" pitchFamily="34" charset="0"/>
                  </a:rPr>
                  <a:t>Khối lượng của </a:t>
                </a:r>
                <a14:m>
                  <m:oMath xmlns:m="http://schemas.openxmlformats.org/officeDocument/2006/math">
                    <m:r>
                      <a:rPr lang="fr-FR" sz="3800" i="1" smtClean="0">
                        <a:effectLst/>
                        <a:latin typeface="Cambria Math" panose="02040503050406030204" pitchFamily="18" charset="0"/>
                        <a:ea typeface="Calibri" panose="020F0502020204030204" pitchFamily="34" charset="0"/>
                        <a:cs typeface="Arial" panose="020B0604020202020204" pitchFamily="34"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nguyên tử </a:t>
                </a:r>
                <a14:m>
                  <m:oMath xmlns:m="http://schemas.openxmlformats.org/officeDocument/2006/math">
                    <m:r>
                      <m:rPr>
                        <m:sty m:val="p"/>
                      </m:rPr>
                      <a:rPr lang="en-US" sz="3800" i="0">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16</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(amu).</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800"/>
                  </a:spcBef>
                  <a:spcAft>
                    <a:spcPts val="800"/>
                  </a:spcAft>
                </a:pPr>
                <a:r>
                  <a:rPr lang="fr-FR" sz="3800">
                    <a:effectLst/>
                    <a:latin typeface="Arial" panose="020B0604020202020204" pitchFamily="34" charset="0"/>
                    <a:ea typeface="Calibri" panose="020F0502020204030204" pitchFamily="34" charset="0"/>
                    <a:cs typeface="Arial" panose="020B0604020202020204" pitchFamily="34" charset="0"/>
                  </a:rPr>
                  <a:t>Khối lượng của một nguyên tử </a:t>
                </a:r>
                <a14:m>
                  <m:oMath xmlns:m="http://schemas.openxmlformats.org/officeDocument/2006/math">
                    <m:r>
                      <m:rPr>
                        <m:sty m:val="p"/>
                      </m:rPr>
                      <a:rPr lang="en-US" sz="3800" i="0">
                        <a:effectLst/>
                        <a:latin typeface="Cambria Math" panose="02040503050406030204" pitchFamily="18" charset="0"/>
                        <a:ea typeface="Calibri" panose="020F0502020204030204" pitchFamily="34" charset="0"/>
                        <a:cs typeface="Times New Roman" panose="02020603050405020304" pitchFamily="18" charset="0"/>
                      </a:rPr>
                      <m:t>H</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1.1=1</m:t>
                    </m:r>
                  </m:oMath>
                </a14:m>
                <a:r>
                  <a:rPr lang="fr-FR" sz="3800" smtClean="0">
                    <a:effectLst/>
                    <a:latin typeface="Arial" panose="020B0604020202020204" pitchFamily="34" charset="0"/>
                    <a:ea typeface="Calibri" panose="020F0502020204030204" pitchFamily="34" charset="0"/>
                    <a:cs typeface="Arial" panose="020B0604020202020204" pitchFamily="34" charset="0"/>
                  </a:rPr>
                  <a:t> </a:t>
                </a:r>
                <a:r>
                  <a:rPr lang="fr-FR" sz="3800">
                    <a:effectLst/>
                    <a:latin typeface="Arial" panose="020B0604020202020204" pitchFamily="34" charset="0"/>
                    <a:ea typeface="Calibri" panose="020F0502020204030204" pitchFamily="34" charset="0"/>
                    <a:cs typeface="Arial" panose="020B0604020202020204" pitchFamily="34" charset="0"/>
                  </a:rPr>
                  <a:t>(amu).</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800"/>
                  </a:spcBef>
                  <a:spcAft>
                    <a:spcPts val="800"/>
                  </a:spcAft>
                </a:pPr>
                <a:r>
                  <a:rPr lang="fr-FR" sz="3800">
                    <a:effectLst/>
                    <a:latin typeface="Arial" panose="020B0604020202020204" pitchFamily="34" charset="0"/>
                    <a:ea typeface="Calibri" panose="020F0502020204030204" pitchFamily="34" charset="0"/>
                    <a:cs typeface="Arial" panose="020B0604020202020204" pitchFamily="34" charset="0"/>
                  </a:rPr>
                  <a:t>Khối lượng của một nguyên tử </a:t>
                </a:r>
                <a14:m>
                  <m:oMath xmlns:m="http://schemas.openxmlformats.org/officeDocument/2006/math">
                    <m:r>
                      <m:rPr>
                        <m:sty m:val="p"/>
                      </m:rPr>
                      <a:rPr lang="en-US" sz="3800" i="0">
                        <a:effectLst/>
                        <a:latin typeface="Cambria Math" panose="02040503050406030204" pitchFamily="18" charset="0"/>
                        <a:ea typeface="Calibri" panose="020F0502020204030204" pitchFamily="34" charset="0"/>
                        <a:cs typeface="Times New Roman" panose="02020603050405020304" pitchFamily="18" charset="0"/>
                      </a:rPr>
                      <m:t>N</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14.1=14</m:t>
                    </m:r>
                  </m:oMath>
                </a14:m>
                <a:r>
                  <a:rPr lang="fr-FR" sz="3800" smtClean="0">
                    <a:effectLst/>
                    <a:latin typeface="Arial" panose="020B0604020202020204" pitchFamily="34" charset="0"/>
                    <a:ea typeface="Calibri" panose="020F0502020204030204" pitchFamily="34" charset="0"/>
                    <a:cs typeface="Arial" panose="020B0604020202020204" pitchFamily="34" charset="0"/>
                  </a:rPr>
                  <a:t> </a:t>
                </a:r>
                <a:r>
                  <a:rPr lang="fr-FR" sz="3800">
                    <a:effectLst/>
                    <a:latin typeface="Arial" panose="020B0604020202020204" pitchFamily="34" charset="0"/>
                    <a:ea typeface="Calibri" panose="020F0502020204030204" pitchFamily="34" charset="0"/>
                    <a:cs typeface="Arial" panose="020B0604020202020204" pitchFamily="34" charset="0"/>
                  </a:rPr>
                  <a:t>(amu).</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800"/>
                  </a:spcBef>
                  <a:spcAft>
                    <a:spcPts val="800"/>
                  </a:spcAft>
                </a:pPr>
                <a:r>
                  <a:rPr lang="fr-FR" sz="3800">
                    <a:effectLst/>
                    <a:latin typeface="Arial" panose="020B0604020202020204" pitchFamily="34" charset="0"/>
                    <a:ea typeface="Calibri" panose="020F0502020204030204" pitchFamily="34" charset="0"/>
                    <a:cs typeface="Arial" panose="020B0604020202020204" pitchFamily="34" charset="0"/>
                  </a:rPr>
                  <a:t>Theo giả thiết, ta có phương trình: </a:t>
                </a:r>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800"/>
                  </a:spcBef>
                  <a:spcAft>
                    <a:spcPts val="8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16</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+1+14=63.</m:t>
                      </m:r>
                    </m:oMath>
                  </m:oMathPara>
                </a14:m>
                <a:endParaRPr lang="fr-FR"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27481" y="2628900"/>
                <a:ext cx="16182215" cy="6381234"/>
              </a:xfrm>
              <a:prstGeom prst="rect">
                <a:avLst/>
              </a:prstGeom>
              <a:blipFill>
                <a:blip r:embed="rId4"/>
                <a:stretch>
                  <a:fillRect l="-1243"/>
                </a:stretch>
              </a:blipFill>
            </p:spPr>
            <p:txBody>
              <a:bodyPr/>
              <a:lstStyle/>
              <a:p>
                <a:r>
                  <a:rPr lang="en-US">
                    <a:noFill/>
                  </a:rPr>
                  <a:t> </a:t>
                </a:r>
              </a:p>
            </p:txBody>
          </p:sp>
        </mc:Fallback>
      </mc:AlternateContent>
      <p:pic>
        <p:nvPicPr>
          <p:cNvPr id="20" name="Picture 19"/>
          <p:cNvPicPr>
            <a:picLocks noChangeAspect="1"/>
          </p:cNvPicPr>
          <p:nvPr/>
        </p:nvPicPr>
        <p:blipFill>
          <a:blip r:embed="rId5"/>
          <a:stretch>
            <a:fillRect/>
          </a:stretch>
        </p:blipFill>
        <p:spPr>
          <a:xfrm>
            <a:off x="16078200" y="7658100"/>
            <a:ext cx="1247015" cy="1790925"/>
          </a:xfrm>
          <a:prstGeom prst="rect">
            <a:avLst/>
          </a:prstGeom>
        </p:spPr>
      </p:pic>
    </p:spTree>
    <p:extLst>
      <p:ext uri="{BB962C8B-B14F-4D97-AF65-F5344CB8AC3E}">
        <p14:creationId xmlns:p14="http://schemas.microsoft.com/office/powerpoint/2010/main" val="324151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54998" y="5539002"/>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44000" y="5539002"/>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625642" y="619935"/>
            <a:ext cx="16992600" cy="9019365"/>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 name="Picture 19"/>
          <p:cNvPicPr>
            <a:picLocks noChangeAspect="1"/>
          </p:cNvPicPr>
          <p:nvPr/>
        </p:nvPicPr>
        <p:blipFill>
          <a:blip r:embed="rId3"/>
          <a:stretch>
            <a:fillRect/>
          </a:stretch>
        </p:blipFill>
        <p:spPr>
          <a:xfrm>
            <a:off x="16210098" y="822256"/>
            <a:ext cx="1247015" cy="179092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422429" y="2455235"/>
                <a:ext cx="15385611" cy="7109639"/>
              </a:xfrm>
              <a:prstGeom prst="rect">
                <a:avLst/>
              </a:prstGeom>
            </p:spPr>
            <p:txBody>
              <a:bodyPr wrap="square">
                <a:spAutoFit/>
              </a:bodyPr>
              <a:lstStyle/>
              <a:p>
                <a:pPr lvl="0" algn="just">
                  <a:lnSpc>
                    <a:spcPct val="150000"/>
                  </a:lnSpc>
                </a:pP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Giải phương trình:</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+1+14=63</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 63 ‒ 1 ‒14</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 48</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 48 : 16</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(thỏa mãn điều kiện).</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phân tử của nitric acid đó có một nguyên tử H, một nguyên tử N và 3 nguyên tử O.</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Vậy công thức phân tử của nitric acid đó là HNO</a:t>
                </a:r>
                <a:r>
                  <a:rPr lang="fr-FR" sz="3800" baseline="-25000">
                    <a:solidFill>
                      <a:prstClr val="black"/>
                    </a:solidFill>
                    <a:latin typeface="Arial" panose="020B0604020202020204" pitchFamily="34" charset="0"/>
                    <a:ea typeface="Calibri" panose="020F0502020204030204" pitchFamily="34" charset="0"/>
                    <a:cs typeface="Arial" panose="020B0604020202020204" pitchFamily="34" charset="0"/>
                  </a:rPr>
                  <a:t>3</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422429" y="2455235"/>
                <a:ext cx="15385611" cy="7109639"/>
              </a:xfrm>
              <a:prstGeom prst="rect">
                <a:avLst/>
              </a:prstGeom>
              <a:blipFill>
                <a:blip r:embed="rId4"/>
                <a:stretch>
                  <a:fillRect l="-1307" r="-1307" b="-943"/>
                </a:stretch>
              </a:blipFill>
            </p:spPr>
            <p:txBody>
              <a:bodyPr/>
              <a:lstStyle/>
              <a:p>
                <a:r>
                  <a:rPr lang="en-US">
                    <a:noFill/>
                  </a:rPr>
                  <a:t> </a:t>
                </a:r>
              </a:p>
            </p:txBody>
          </p:sp>
        </mc:Fallback>
      </mc:AlternateContent>
      <p:grpSp>
        <p:nvGrpSpPr>
          <p:cNvPr id="22" name="Group 21"/>
          <p:cNvGrpSpPr/>
          <p:nvPr/>
        </p:nvGrpSpPr>
        <p:grpSpPr>
          <a:xfrm>
            <a:off x="7986474" y="876300"/>
            <a:ext cx="2264228" cy="1426419"/>
            <a:chOff x="1104912" y="690519"/>
            <a:chExt cx="2140966" cy="1469818"/>
          </a:xfrm>
        </p:grpSpPr>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912" y="690519"/>
              <a:ext cx="2140966" cy="1469818"/>
            </a:xfrm>
            <a:prstGeom prst="rect">
              <a:avLst/>
            </a:prstGeom>
          </p:spPr>
        </p:pic>
        <p:sp>
          <p:nvSpPr>
            <p:cNvPr id="24" name="TextBox 23"/>
            <p:cNvSpPr txBox="1"/>
            <p:nvPr/>
          </p:nvSpPr>
          <p:spPr>
            <a:xfrm>
              <a:off x="1222091" y="976784"/>
              <a:ext cx="1900268" cy="729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59303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3" dur="500"/>
                                        <p:tgtEl>
                                          <p:spTgt spid="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wipe(down)">
                                      <p:cBhvr>
                                        <p:cTn id="3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442871" y="523374"/>
            <a:ext cx="17419268" cy="9428246"/>
          </a:xfrm>
          <a:custGeom>
            <a:avLst/>
            <a:gdLst/>
            <a:ahLst/>
            <a:cxnLst/>
            <a:rect l="l" t="t" r="r" b="b"/>
            <a:pathLst>
              <a:path w="9485648" h="5857388">
                <a:moveTo>
                  <a:pt x="0" y="0"/>
                </a:moveTo>
                <a:lnTo>
                  <a:pt x="9485648" y="0"/>
                </a:lnTo>
                <a:lnTo>
                  <a:pt x="9485648" y="5857388"/>
                </a:lnTo>
                <a:lnTo>
                  <a:pt x="0" y="58573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1045462">
            <a:off x="16010109" y="7740258"/>
            <a:ext cx="1778737" cy="218425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7"/>
            <a:stretch>
              <a:fillRect/>
            </a:stretch>
          </a:blipFill>
        </p:spPr>
      </p:sp>
      <p:sp>
        <p:nvSpPr>
          <p:cNvPr id="12" name="TextBox 32"/>
          <p:cNvSpPr txBox="1"/>
          <p:nvPr/>
        </p:nvSpPr>
        <p:spPr>
          <a:xfrm>
            <a:off x="3870334" y="755984"/>
            <a:ext cx="10152906" cy="974626"/>
          </a:xfrm>
          <a:prstGeom prst="rect">
            <a:avLst/>
          </a:prstGeom>
        </p:spPr>
        <p:txBody>
          <a:bodyPr lIns="0" tIns="0" rIns="0" bIns="0" rtlCol="0" anchor="t">
            <a:spAutoFit/>
          </a:bodyPr>
          <a:lstStyle/>
          <a:p>
            <a:pPr algn="ctr">
              <a:lnSpc>
                <a:spcPts val="7588"/>
              </a:lnSpc>
            </a:pPr>
            <a:r>
              <a:rPr lang="vi-VN" sz="6600" b="1" spc="147" smtClean="0">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13" name="Folded Corner 12"/>
          <p:cNvSpPr/>
          <p:nvPr/>
        </p:nvSpPr>
        <p:spPr>
          <a:xfrm>
            <a:off x="2794919" y="2704756"/>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smtClean="0">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14" name="Folded Corner 13"/>
          <p:cNvSpPr/>
          <p:nvPr/>
        </p:nvSpPr>
        <p:spPr>
          <a:xfrm>
            <a:off x="2794919" y="4886029"/>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smtClean="0">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15" name="Folded Corner 14"/>
          <p:cNvSpPr/>
          <p:nvPr/>
        </p:nvSpPr>
        <p:spPr>
          <a:xfrm>
            <a:off x="2794919" y="7107113"/>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smtClean="0">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752797" y="2923290"/>
            <a:ext cx="10453271" cy="942053"/>
          </a:xfrm>
          <a:prstGeom prst="rect">
            <a:avLst/>
          </a:prstGeom>
          <a:noFill/>
        </p:spPr>
        <p:txBody>
          <a:bodyPr wrap="square" rtlCol="0">
            <a:spAutoFit/>
          </a:bodyPr>
          <a:lstStyle/>
          <a:p>
            <a:pPr>
              <a:lnSpc>
                <a:spcPct val="150000"/>
              </a:lnSpc>
            </a:pPr>
            <a:r>
              <a:rPr lang="vi-VN" sz="4200" smtClean="0">
                <a:latin typeface="Arial" panose="020B0604020202020204" pitchFamily="34" charset="0"/>
                <a:cs typeface="Arial" panose="020B0604020202020204" pitchFamily="34" charset="0"/>
              </a:rPr>
              <a:t>Ôn lại các kiến thức đã học trong bài</a:t>
            </a:r>
            <a:endParaRPr lang="en-US" sz="4200">
              <a:latin typeface="Arial" panose="020B0604020202020204" pitchFamily="34" charset="0"/>
              <a:cs typeface="Arial" panose="020B0604020202020204" pitchFamily="34" charset="0"/>
            </a:endParaRPr>
          </a:p>
        </p:txBody>
      </p:sp>
      <p:sp>
        <p:nvSpPr>
          <p:cNvPr id="17" name="TextBox 16"/>
          <p:cNvSpPr txBox="1"/>
          <p:nvPr/>
        </p:nvSpPr>
        <p:spPr>
          <a:xfrm>
            <a:off x="4744776" y="5059395"/>
            <a:ext cx="11790624" cy="942053"/>
          </a:xfrm>
          <a:prstGeom prst="rect">
            <a:avLst/>
          </a:prstGeom>
          <a:noFill/>
        </p:spPr>
        <p:txBody>
          <a:bodyPr wrap="square" rtlCol="0">
            <a:spAutoFit/>
          </a:bodyPr>
          <a:lstStyle/>
          <a:p>
            <a:pPr>
              <a:lnSpc>
                <a:spcPct val="150000"/>
              </a:lnSpc>
            </a:pPr>
            <a:r>
              <a:rPr lang="vi-VN" sz="4200" smtClean="0">
                <a:cs typeface="Arial" panose="020B0604020202020204" pitchFamily="34" charset="0"/>
              </a:rPr>
              <a:t>Hoàn </a:t>
            </a:r>
            <a:r>
              <a:rPr lang="vi-VN" sz="4200">
                <a:cs typeface="Arial" panose="020B0604020202020204" pitchFamily="34" charset="0"/>
              </a:rPr>
              <a:t>thành các bài tập trong SBT</a:t>
            </a:r>
            <a:endParaRPr lang="en-US" sz="4200">
              <a:latin typeface="Arial" panose="020B0604020202020204" pitchFamily="34" charset="0"/>
              <a:cs typeface="Arial" panose="020B0604020202020204" pitchFamily="34" charset="0"/>
            </a:endParaRPr>
          </a:p>
        </p:txBody>
      </p:sp>
      <p:sp>
        <p:nvSpPr>
          <p:cNvPr id="18" name="TextBox 17"/>
          <p:cNvSpPr txBox="1"/>
          <p:nvPr/>
        </p:nvSpPr>
        <p:spPr>
          <a:xfrm>
            <a:off x="4752797" y="7308891"/>
            <a:ext cx="10823734" cy="1061829"/>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Chuẩn bị bài sau - </a:t>
            </a:r>
            <a:r>
              <a:rPr lang="vi-VN" sz="4200" b="1">
                <a:cs typeface="Arial" panose="020B0604020202020204" pitchFamily="34" charset="0"/>
              </a:rPr>
              <a:t>Bài tập cuối chương VII</a:t>
            </a:r>
            <a:endParaRPr lang="en-US" sz="42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anim calcmode="lin" valueType="num">
                                      <p:cBhvr>
                                        <p:cTn id="34" dur="500" fill="hold"/>
                                        <p:tgtEl>
                                          <p:spTgt spid="15"/>
                                        </p:tgtEl>
                                        <p:attrNameLst>
                                          <p:attrName>ppt_x</p:attrName>
                                        </p:attrNameLst>
                                      </p:cBhvr>
                                      <p:tavLst>
                                        <p:tav tm="0">
                                          <p:val>
                                            <p:strVal val="#ppt_x"/>
                                          </p:val>
                                        </p:tav>
                                        <p:tav tm="100000">
                                          <p:val>
                                            <p:strVal val="#ppt_x"/>
                                          </p:val>
                                        </p:tav>
                                      </p:tavLst>
                                    </p:anim>
                                    <p:anim calcmode="lin" valueType="num">
                                      <p:cBhvr>
                                        <p:cTn id="35" dur="5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5"/>
            <a:stretch>
              <a:fillRect/>
            </a:stretch>
          </a:blipFill>
        </p:spPr>
      </p:sp>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5"/>
            <a:stretch>
              <a:fillRect/>
            </a:stretch>
          </a:blipFill>
        </p:spPr>
      </p:sp>
      <p:grpSp>
        <p:nvGrpSpPr>
          <p:cNvPr id="13" name="Group 2"/>
          <p:cNvGrpSpPr/>
          <p:nvPr/>
        </p:nvGrpSpPr>
        <p:grpSpPr>
          <a:xfrm>
            <a:off x="1219200" y="1409700"/>
            <a:ext cx="15925800" cy="7696200"/>
            <a:chOff x="0" y="0"/>
            <a:chExt cx="4274726" cy="2167467"/>
          </a:xfrm>
        </p:grpSpPr>
        <p:sp>
          <p:nvSpPr>
            <p:cNvPr id="14"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15"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3009900" y="2171700"/>
            <a:ext cx="12344400" cy="3785652"/>
          </a:xfrm>
          <a:prstGeom prst="rect">
            <a:avLst/>
          </a:prstGeom>
        </p:spPr>
        <p:txBody>
          <a:bodyPr wrap="square">
            <a:spAutoFit/>
          </a:bodyPr>
          <a:lstStyle/>
          <a:p>
            <a:pPr lvl="0" algn="ctr">
              <a:lnSpc>
                <a:spcPct val="150000"/>
              </a:lnSpc>
              <a:spcBef>
                <a:spcPts val="1200"/>
              </a:spcBef>
            </a:pPr>
            <a:r>
              <a:rPr lang="vi-VN" sz="8000" b="1" kern="0" smtClean="0">
                <a:solidFill>
                  <a:srgbClr val="1F497D"/>
                </a:solidFill>
                <a:ea typeface="Times New Roman" panose="02020603050405020304" pitchFamily="18" charset="0"/>
                <a:cs typeface="Arial" panose="020B0604020202020204" pitchFamily="34" charset="0"/>
              </a:rPr>
              <a:t>HẸN GẶP LẠI CÁC EM TRONG TIẾT HỌC SAU!</a:t>
            </a:r>
            <a:endParaRPr lang="vi-VN" sz="8000" b="1" kern="0">
              <a:solidFill>
                <a:srgbClr val="1F497D"/>
              </a:solidFill>
              <a:ea typeface="Times New Roman" panose="02020603050405020304" pitchFamily="18" charset="0"/>
              <a:cs typeface="Arial" panose="020B0604020202020204" pitchFamily="34" charset="0"/>
            </a:endParaRPr>
          </a:p>
        </p:txBody>
      </p:sp>
      <p:sp>
        <p:nvSpPr>
          <p:cNvPr id="18" name="Freeform 8"/>
          <p:cNvSpPr/>
          <p:nvPr/>
        </p:nvSpPr>
        <p:spPr>
          <a:xfrm>
            <a:off x="871635" y="6608689"/>
            <a:ext cx="3723274" cy="2857613"/>
          </a:xfrm>
          <a:custGeom>
            <a:avLst/>
            <a:gdLst/>
            <a:ahLst/>
            <a:cxnLst/>
            <a:rect l="l" t="t" r="r" b="b"/>
            <a:pathLst>
              <a:path w="3723274" h="2857613">
                <a:moveTo>
                  <a:pt x="0" y="0"/>
                </a:moveTo>
                <a:lnTo>
                  <a:pt x="3723274" y="0"/>
                </a:lnTo>
                <a:lnTo>
                  <a:pt x="3723274" y="2857613"/>
                </a:lnTo>
                <a:lnTo>
                  <a:pt x="0" y="2857613"/>
                </a:lnTo>
                <a:lnTo>
                  <a:pt x="0" y="0"/>
                </a:lnTo>
                <a:close/>
              </a:path>
            </a:pathLst>
          </a:custGeom>
          <a:blipFill>
            <a:blip r:embed="rId6"/>
            <a:stretch>
              <a:fillRect/>
            </a:stretch>
          </a:blipFill>
        </p:spPr>
      </p:sp>
      <p:pic>
        <p:nvPicPr>
          <p:cNvPr id="7" name="Picture 6"/>
          <p:cNvPicPr>
            <a:picLocks noChangeAspect="1"/>
          </p:cNvPicPr>
          <p:nvPr/>
        </p:nvPicPr>
        <p:blipFill>
          <a:blip r:embed="rId7"/>
          <a:stretch>
            <a:fillRect/>
          </a:stretch>
        </p:blipFill>
        <p:spPr>
          <a:xfrm>
            <a:off x="14366770" y="7111406"/>
            <a:ext cx="2774219" cy="2126037"/>
          </a:xfrm>
          <a:prstGeom prst="rect">
            <a:avLst/>
          </a:prstGeom>
        </p:spPr>
      </p:pic>
    </p:spTree>
    <p:extLst>
      <p:ext uri="{BB962C8B-B14F-4D97-AF65-F5344CB8AC3E}">
        <p14:creationId xmlns:p14="http://schemas.microsoft.com/office/powerpoint/2010/main" val="3663717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828800" y="1485900"/>
            <a:ext cx="14554200" cy="73914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1045462">
            <a:off x="1154753" y="755455"/>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7"/>
            <a:stretch>
              <a:fillRect/>
            </a:stretch>
          </a:blipFill>
        </p:spPr>
      </p:sp>
      <p:sp>
        <p:nvSpPr>
          <p:cNvPr id="16" name="Freeform 9"/>
          <p:cNvSpPr/>
          <p:nvPr/>
        </p:nvSpPr>
        <p:spPr>
          <a:xfrm>
            <a:off x="14097000" y="5604412"/>
            <a:ext cx="3681603" cy="3321026"/>
          </a:xfrm>
          <a:custGeom>
            <a:avLst/>
            <a:gdLst/>
            <a:ahLst/>
            <a:cxnLst/>
            <a:rect l="l" t="t" r="r" b="b"/>
            <a:pathLst>
              <a:path w="2657820" h="2345526">
                <a:moveTo>
                  <a:pt x="0" y="0"/>
                </a:moveTo>
                <a:lnTo>
                  <a:pt x="2657820" y="0"/>
                </a:lnTo>
                <a:lnTo>
                  <a:pt x="2657820" y="2345526"/>
                </a:lnTo>
                <a:lnTo>
                  <a:pt x="0" y="2345526"/>
                </a:lnTo>
                <a:lnTo>
                  <a:pt x="0" y="0"/>
                </a:lnTo>
                <a:close/>
              </a:path>
            </a:pathLst>
          </a:custGeom>
          <a:blipFill>
            <a:blip r:embed="rId8"/>
            <a:stretch>
              <a:fillRect/>
            </a:stretch>
          </a:blipFill>
        </p:spPr>
      </p:sp>
      <p:sp>
        <p:nvSpPr>
          <p:cNvPr id="17" name="Rectangle 16"/>
          <p:cNvSpPr/>
          <p:nvPr/>
        </p:nvSpPr>
        <p:spPr>
          <a:xfrm>
            <a:off x="2548178" y="3415248"/>
            <a:ext cx="13174195" cy="3785652"/>
          </a:xfrm>
          <a:prstGeom prst="rect">
            <a:avLst/>
          </a:prstGeom>
        </p:spPr>
        <p:txBody>
          <a:bodyPr wrap="square">
            <a:spAutoFit/>
          </a:bodyPr>
          <a:lstStyle/>
          <a:p>
            <a:pPr algn="ctr">
              <a:lnSpc>
                <a:spcPct val="150000"/>
              </a:lnSpc>
              <a:spcBef>
                <a:spcPts val="300"/>
              </a:spcBef>
              <a:spcAft>
                <a:spcPts val="300"/>
              </a:spcAft>
            </a:pPr>
            <a:r>
              <a:rPr lang="en-US" sz="8000" b="1" smtClean="0">
                <a:solidFill>
                  <a:schemeClr val="tx2"/>
                </a:solidFill>
                <a:latin typeface="Arial" panose="020B0604020202020204" pitchFamily="34" charset="0"/>
                <a:ea typeface="Calibri" panose="020F0502020204030204" pitchFamily="34" charset="0"/>
                <a:cs typeface="Arial" panose="020B0604020202020204" pitchFamily="34" charset="0"/>
              </a:rPr>
              <a:t>I. </a:t>
            </a:r>
            <a:r>
              <a:rPr lang="vi-VN" sz="8000" b="1" smtClean="0">
                <a:solidFill>
                  <a:schemeClr val="tx2"/>
                </a:solidFill>
                <a:ea typeface="Calibri" panose="020F0502020204030204" pitchFamily="34" charset="0"/>
                <a:cs typeface="Arial" panose="020B0604020202020204" pitchFamily="34" charset="0"/>
              </a:rPr>
              <a:t>Biểu </a:t>
            </a:r>
            <a:r>
              <a:rPr lang="vi-VN" sz="8000" b="1">
                <a:solidFill>
                  <a:schemeClr val="tx2"/>
                </a:solidFill>
                <a:ea typeface="Calibri" panose="020F0502020204030204" pitchFamily="34" charset="0"/>
                <a:cs typeface="Arial" panose="020B0604020202020204" pitchFamily="34" charset="0"/>
              </a:rPr>
              <a:t>diễn một đại lượng bởi biểu thức chứa ẩn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6" name="Group 17"/>
          <p:cNvGrpSpPr/>
          <p:nvPr/>
        </p:nvGrpSpPr>
        <p:grpSpPr>
          <a:xfrm>
            <a:off x="244642"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mc:Choice xmlns:a14="http://schemas.microsoft.com/office/drawing/2010/main" Requires="a14">
          <p:sp>
            <p:nvSpPr>
              <p:cNvPr id="13" name="Rectangle 12"/>
              <p:cNvSpPr/>
              <p:nvPr/>
            </p:nvSpPr>
            <p:spPr>
              <a:xfrm>
                <a:off x="340894" y="405301"/>
                <a:ext cx="17539200" cy="2870594"/>
              </a:xfrm>
              <a:prstGeom prst="rect">
                <a:avLst/>
              </a:prstGeom>
            </p:spPr>
            <p:txBody>
              <a:bodyPr wrap="square">
                <a:spAutoFit/>
              </a:bodyPr>
              <a:lstStyle/>
              <a:p>
                <a:pPr marL="571500" lvl="0" indent="-571500" algn="just">
                  <a:lnSpc>
                    <a:spcPct val="165000"/>
                  </a:lnSpc>
                  <a:buFont typeface="Wingdings" panose="05000000000000000000" pitchFamily="2" charset="2"/>
                  <a:buChar char="q"/>
                </a:pPr>
                <a:r>
                  <a:rPr lang="vi-VN" sz="3800" b="1">
                    <a:cs typeface="Arial" panose="020B0604020202020204" pitchFamily="34" charset="0"/>
                  </a:rPr>
                  <a:t>HĐ</a:t>
                </a:r>
                <a:r>
                  <a:rPr lang="en-US" sz="3800" b="1">
                    <a:cs typeface="Arial" panose="020B0604020202020204" pitchFamily="34" charset="0"/>
                  </a:rPr>
                  <a:t> </a:t>
                </a:r>
                <a:r>
                  <a:rPr lang="vi-VN" sz="3800" b="1" smtClean="0">
                    <a:cs typeface="Arial" panose="020B0604020202020204" pitchFamily="34" charset="0"/>
                  </a:rPr>
                  <a:t>1</a:t>
                </a:r>
                <a:r>
                  <a:rPr lang="en-US" sz="3800" b="1" smtClean="0">
                    <a:cs typeface="Arial" panose="020B0604020202020204" pitchFamily="34" charset="0"/>
                  </a:rPr>
                  <a:t>. </a:t>
                </a:r>
                <a:r>
                  <a:rPr lang="vi-VN" sz="3800" smtClean="0">
                    <a:cs typeface="Arial" panose="020B0604020202020204" pitchFamily="34" charset="0"/>
                  </a:rPr>
                  <a:t>Trong </a:t>
                </a:r>
                <a:r>
                  <a:rPr lang="vi-VN" sz="3800">
                    <a:cs typeface="Arial" panose="020B0604020202020204" pitchFamily="34" charset="0"/>
                  </a:rPr>
                  <a:t>bài toán cổ trên, gọi </a:t>
                </a:r>
                <a14:m>
                  <m:oMath xmlns:m="http://schemas.openxmlformats.org/officeDocument/2006/math">
                    <m:r>
                      <a:rPr lang="vi-VN" sz="3800" i="1">
                        <a:latin typeface="Cambria Math" panose="02040503050406030204" pitchFamily="18" charset="0"/>
                        <a:cs typeface="Arial" panose="020B0604020202020204" pitchFamily="34" charset="0"/>
                      </a:rPr>
                      <m:t>𝑥</m:t>
                    </m:r>
                  </m:oMath>
                </a14:m>
                <a:r>
                  <a:rPr lang="vi-VN" sz="3800">
                    <a:cs typeface="Arial" panose="020B0604020202020204" pitchFamily="34" charset="0"/>
                  </a:rPr>
                  <a:t> là số học trò của nhà toán học Pythagore (</a:t>
                </a:r>
                <a14:m>
                  <m:oMath xmlns:m="http://schemas.openxmlformats.org/officeDocument/2006/math">
                    <m:r>
                      <a:rPr lang="vi-VN" sz="3800" i="1">
                        <a:latin typeface="Cambria Math" panose="02040503050406030204" pitchFamily="18" charset="0"/>
                        <a:cs typeface="Arial" panose="020B0604020202020204" pitchFamily="34" charset="0"/>
                      </a:rPr>
                      <m:t>𝑥</m:t>
                    </m:r>
                  </m:oMath>
                </a14:m>
                <a:r>
                  <a:rPr lang="vi-VN" sz="3800">
                    <a:cs typeface="Arial" panose="020B0604020202020204" pitchFamily="34" charset="0"/>
                  </a:rPr>
                  <a:t> là số nguyên dương). Viết biểu thức biểu thị theo biến </a:t>
                </a:r>
                <a14:m>
                  <m:oMath xmlns:m="http://schemas.openxmlformats.org/officeDocument/2006/math">
                    <m:r>
                      <a:rPr lang="vi-VN" sz="3800" i="1" smtClean="0">
                        <a:latin typeface="Cambria Math" panose="02040503050406030204" pitchFamily="18" charset="0"/>
                        <a:cs typeface="Arial" panose="020B0604020202020204" pitchFamily="34" charset="0"/>
                      </a:rPr>
                      <m:t>𝑥</m:t>
                    </m:r>
                  </m:oMath>
                </a14:m>
                <a:r>
                  <a:rPr lang="vi-VN" sz="3800" smtClean="0">
                    <a:cs typeface="Arial" panose="020B0604020202020204" pitchFamily="34" charset="0"/>
                  </a:rPr>
                  <a:t>:</a:t>
                </a:r>
                <a:endParaRPr lang="vi-VN" sz="3800">
                  <a:cs typeface="Arial" panose="020B0604020202020204" pitchFamily="34" charset="0"/>
                </a:endParaRPr>
              </a:p>
              <a:p>
                <a:pPr>
                  <a:lnSpc>
                    <a:spcPct val="165000"/>
                  </a:lnSpc>
                </a:pPr>
                <a:r>
                  <a:rPr lang="vi-VN" sz="3800" smtClean="0">
                    <a:cs typeface="Arial" panose="020B0604020202020204" pitchFamily="34" charset="0"/>
                  </a:rPr>
                  <a:t>a</a:t>
                </a:r>
                <a:r>
                  <a:rPr lang="vi-VN" sz="3800">
                    <a:cs typeface="Arial" panose="020B0604020202020204" pitchFamily="34" charset="0"/>
                  </a:rPr>
                  <a:t>) Số học trò </a:t>
                </a:r>
                <a:r>
                  <a:rPr lang="vi-VN" sz="3800">
                    <a:cs typeface="Arial" panose="020B0604020202020204" pitchFamily="34" charset="0"/>
                  </a:rPr>
                  <a:t>học </a:t>
                </a:r>
                <a:r>
                  <a:rPr lang="vi-VN" sz="3800" smtClean="0">
                    <a:cs typeface="Arial" panose="020B0604020202020204" pitchFamily="34" charset="0"/>
                  </a:rPr>
                  <a:t>Toán;</a:t>
                </a:r>
                <a:r>
                  <a:rPr lang="en-US" sz="3800" smtClean="0">
                    <a:cs typeface="Arial" panose="020B0604020202020204" pitchFamily="34" charset="0"/>
                  </a:rPr>
                  <a:t>	     </a:t>
                </a:r>
                <a:r>
                  <a:rPr lang="vi-VN" sz="3800" smtClean="0">
                    <a:cs typeface="Arial" panose="020B0604020202020204" pitchFamily="34" charset="0"/>
                  </a:rPr>
                  <a:t>b</a:t>
                </a:r>
                <a:r>
                  <a:rPr lang="vi-VN" sz="3800">
                    <a:cs typeface="Arial" panose="020B0604020202020204" pitchFamily="34" charset="0"/>
                  </a:rPr>
                  <a:t>) Số học trò </a:t>
                </a:r>
                <a:r>
                  <a:rPr lang="vi-VN" sz="3800">
                    <a:cs typeface="Arial" panose="020B0604020202020204" pitchFamily="34" charset="0"/>
                  </a:rPr>
                  <a:t>học </a:t>
                </a:r>
                <a:r>
                  <a:rPr lang="vi-VN" sz="3800" smtClean="0">
                    <a:cs typeface="Arial" panose="020B0604020202020204" pitchFamily="34" charset="0"/>
                  </a:rPr>
                  <a:t>Nhạc;</a:t>
                </a:r>
                <a:r>
                  <a:rPr lang="en-US" sz="3800" smtClean="0">
                    <a:cs typeface="Arial" panose="020B0604020202020204" pitchFamily="34" charset="0"/>
                  </a:rPr>
                  <a:t>	  </a:t>
                </a:r>
                <a:r>
                  <a:rPr lang="vi-VN" sz="3800" smtClean="0">
                    <a:cs typeface="Arial" panose="020B0604020202020204" pitchFamily="34" charset="0"/>
                  </a:rPr>
                  <a:t>c</a:t>
                </a:r>
                <a:r>
                  <a:rPr lang="vi-VN" sz="3800">
                    <a:cs typeface="Arial" panose="020B0604020202020204" pitchFamily="34" charset="0"/>
                  </a:rPr>
                  <a:t>) Số học trò đăm chiêu.</a:t>
                </a:r>
                <a:endParaRPr lang="vi-VN" sz="380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40894" y="405301"/>
                <a:ext cx="17539200" cy="2870594"/>
              </a:xfrm>
              <a:prstGeom prst="rect">
                <a:avLst/>
              </a:prstGeom>
              <a:blipFill>
                <a:blip r:embed="rId3"/>
                <a:stretch>
                  <a:fillRect l="-1147" r="-1147" b="-7219"/>
                </a:stretch>
              </a:blipFill>
            </p:spPr>
            <p:txBody>
              <a:bodyPr/>
              <a:lstStyle/>
              <a:p>
                <a:r>
                  <a:rPr lang="en-US">
                    <a:noFill/>
                  </a:rPr>
                  <a:t> </a:t>
                </a:r>
              </a:p>
            </p:txBody>
          </p:sp>
        </mc:Fallback>
      </mc:AlternateContent>
      <p:grpSp>
        <p:nvGrpSpPr>
          <p:cNvPr id="14" name="Group 13"/>
          <p:cNvGrpSpPr/>
          <p:nvPr/>
        </p:nvGrpSpPr>
        <p:grpSpPr>
          <a:xfrm>
            <a:off x="2002158" y="3705443"/>
            <a:ext cx="1648503" cy="1157084"/>
            <a:chOff x="981393" y="777308"/>
            <a:chExt cx="1858639" cy="1275995"/>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7" name="TextBox 26"/>
            <p:cNvSpPr txBox="1"/>
            <p:nvPr/>
          </p:nvSpPr>
          <p:spPr>
            <a:xfrm>
              <a:off x="1177948" y="992827"/>
              <a:ext cx="141979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pic>
        <p:nvPicPr>
          <p:cNvPr id="2" name="Picture 1"/>
          <p:cNvPicPr>
            <a:picLocks noChangeAspect="1"/>
          </p:cNvPicPr>
          <p:nvPr/>
        </p:nvPicPr>
        <p:blipFill>
          <a:blip r:embed="rId5"/>
          <a:stretch>
            <a:fillRect/>
          </a:stretch>
        </p:blipFill>
        <p:spPr>
          <a:xfrm>
            <a:off x="14700838" y="5417806"/>
            <a:ext cx="2426418" cy="4115157"/>
          </a:xfrm>
          <a:prstGeom prst="rect">
            <a:avLst/>
          </a:prstGeom>
        </p:spPr>
      </p:pic>
      <p:grpSp>
        <p:nvGrpSpPr>
          <p:cNvPr id="5" name="Group 4"/>
          <p:cNvGrpSpPr/>
          <p:nvPr/>
        </p:nvGrpSpPr>
        <p:grpSpPr>
          <a:xfrm>
            <a:off x="3567211" y="5101457"/>
            <a:ext cx="9144000" cy="1187120"/>
            <a:chOff x="1019456" y="5375792"/>
            <a:chExt cx="9144000" cy="1187120"/>
          </a:xfrm>
        </p:grpSpPr>
        <p:sp>
          <p:nvSpPr>
            <p:cNvPr id="28" name="Rectangle 27"/>
            <p:cNvSpPr/>
            <p:nvPr/>
          </p:nvSpPr>
          <p:spPr>
            <a:xfrm>
              <a:off x="1019456" y="5484604"/>
              <a:ext cx="9144000" cy="969496"/>
            </a:xfrm>
            <a:prstGeom prst="rect">
              <a:avLst/>
            </a:prstGeom>
          </p:spPr>
          <p:txBody>
            <a:bodyPr>
              <a:spAutoFit/>
            </a:bodyPr>
            <a:lstStyle/>
            <a:p>
              <a:pPr algn="just">
                <a:lnSpc>
                  <a:spcPct val="150000"/>
                </a:lnSpc>
                <a:spcBef>
                  <a:spcPts val="600"/>
                </a:spcBef>
                <a:spcAft>
                  <a:spcPts val="600"/>
                </a:spcAft>
              </a:pPr>
              <a:r>
                <a:rPr lang="da-DK" sz="3800">
                  <a:latin typeface="Arial" panose="020B0604020202020204" pitchFamily="34" charset="0"/>
                  <a:ea typeface="Dotum" panose="020B0600000101010101" pitchFamily="34" charset="-127"/>
                  <a:cs typeface="Arial" panose="020B0604020202020204" pitchFamily="34" charset="0"/>
                </a:rPr>
                <a:t>a) Số học trò học Toán </a:t>
              </a:r>
              <a:r>
                <a:rPr lang="da-DK" sz="3800">
                  <a:latin typeface="Arial" panose="020B0604020202020204" pitchFamily="34" charset="0"/>
                  <a:ea typeface="Dotum" panose="020B0600000101010101" pitchFamily="34" charset="-127"/>
                  <a:cs typeface="Arial" panose="020B0604020202020204" pitchFamily="34" charset="0"/>
                </a:rPr>
                <a:t>là </a:t>
              </a:r>
              <a:r>
                <a:rPr lang="da-DK" sz="3800" smtClean="0">
                  <a:latin typeface="Arial" panose="020B0604020202020204" pitchFamily="34" charset="0"/>
                  <a:ea typeface="Dotum" panose="020B0600000101010101" pitchFamily="34" charset="-127"/>
                  <a:cs typeface="Arial" panose="020B0604020202020204" pitchFamily="34" charset="0"/>
                </a:rPr>
                <a:t>       </a:t>
              </a:r>
              <a:r>
                <a:rPr lang="da-DK" sz="3800" smtClean="0">
                  <a:effectLst/>
                  <a:latin typeface="Arial" panose="020B0604020202020204" pitchFamily="34" charset="0"/>
                  <a:ea typeface="Dotum" panose="020B0600000101010101" pitchFamily="34" charset="-127"/>
                  <a:cs typeface="Arial" panose="020B0604020202020204" pitchFamily="34" charset="0"/>
                </a:rPr>
                <a:t>(</a:t>
              </a:r>
              <a:r>
                <a:rPr lang="da-DK" sz="3800">
                  <a:effectLst/>
                  <a:latin typeface="Arial" panose="020B0604020202020204" pitchFamily="34" charset="0"/>
                  <a:ea typeface="Dotum" panose="020B0600000101010101" pitchFamily="34" charset="-127"/>
                  <a:cs typeface="Arial" panose="020B0604020202020204" pitchFamily="34" charset="0"/>
                </a:rPr>
                <a:t>HS</a:t>
              </a:r>
              <a:r>
                <a:rPr lang="da-DK" sz="3800" smtClean="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553200" y="5375792"/>
                  <a:ext cx="920252" cy="11871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6553200" y="5375792"/>
                  <a:ext cx="920252" cy="1187120"/>
                </a:xfrm>
                <a:prstGeom prst="rect">
                  <a:avLst/>
                </a:prstGeom>
                <a:blipFill>
                  <a:blip r:embed="rId6"/>
                  <a:stretch>
                    <a:fillRect/>
                  </a:stretch>
                </a:blipFill>
              </p:spPr>
              <p:txBody>
                <a:bodyPr/>
                <a:lstStyle/>
                <a:p>
                  <a:r>
                    <a:rPr lang="en-US">
                      <a:noFill/>
                    </a:rPr>
                    <a:t> </a:t>
                  </a:r>
                </a:p>
              </p:txBody>
            </p:sp>
          </mc:Fallback>
        </mc:AlternateContent>
      </p:grpSp>
      <p:grpSp>
        <p:nvGrpSpPr>
          <p:cNvPr id="7" name="Group 6"/>
          <p:cNvGrpSpPr/>
          <p:nvPr/>
        </p:nvGrpSpPr>
        <p:grpSpPr>
          <a:xfrm>
            <a:off x="3567211" y="6809937"/>
            <a:ext cx="7622600" cy="1187120"/>
            <a:chOff x="1430717" y="7291000"/>
            <a:chExt cx="7622600" cy="1187120"/>
          </a:xfrm>
        </p:grpSpPr>
        <p:sp>
          <p:nvSpPr>
            <p:cNvPr id="6" name="Rectangle 5"/>
            <p:cNvSpPr/>
            <p:nvPr/>
          </p:nvSpPr>
          <p:spPr>
            <a:xfrm>
              <a:off x="1430717" y="7366938"/>
              <a:ext cx="7622600" cy="969496"/>
            </a:xfrm>
            <a:prstGeom prst="rect">
              <a:avLst/>
            </a:prstGeom>
          </p:spPr>
          <p:txBody>
            <a:bodyPr wrap="none">
              <a:spAutoFit/>
            </a:bodyPr>
            <a:lstStyle/>
            <a:p>
              <a:pPr lvl="0" algn="just">
                <a:lnSpc>
                  <a:spcPct val="150000"/>
                </a:lnSpc>
                <a:spcBef>
                  <a:spcPts val="600"/>
                </a:spcBef>
                <a:spcAft>
                  <a:spcPts val="600"/>
                </a:spcAft>
              </a:pP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b) Số học trò học Nhạc </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là </a:t>
              </a:r>
              <a:r>
                <a:rPr lang="da-DK" sz="3800" smtClean="0">
                  <a:solidFill>
                    <a:prstClr val="black"/>
                  </a:solidFill>
                  <a:latin typeface="Arial" panose="020B0604020202020204" pitchFamily="34" charset="0"/>
                  <a:ea typeface="Dotum" panose="020B0600000101010101" pitchFamily="34" charset="-127"/>
                  <a:cs typeface="Arial" panose="020B0604020202020204" pitchFamily="34" charset="0"/>
                </a:rPr>
                <a:t>      (</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HS)</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9" name="Rectangle 28"/>
                <p:cNvSpPr/>
                <p:nvPr/>
              </p:nvSpPr>
              <p:spPr>
                <a:xfrm>
                  <a:off x="6979050" y="7291000"/>
                  <a:ext cx="920252" cy="11871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a:p>
              </p:txBody>
            </p:sp>
          </mc:Choice>
          <mc:Fallback>
            <p:sp>
              <p:nvSpPr>
                <p:cNvPr id="29" name="Rectangle 28"/>
                <p:cNvSpPr>
                  <a:spLocks noRot="1" noChangeAspect="1" noMove="1" noResize="1" noEditPoints="1" noAdjustHandles="1" noChangeArrowheads="1" noChangeShapeType="1" noTextEdit="1"/>
                </p:cNvSpPr>
                <p:nvPr/>
              </p:nvSpPr>
              <p:spPr>
                <a:xfrm>
                  <a:off x="6979050" y="7291000"/>
                  <a:ext cx="920252" cy="1187120"/>
                </a:xfrm>
                <a:prstGeom prst="rect">
                  <a:avLst/>
                </a:prstGeom>
                <a:blipFill>
                  <a:blip r:embed="rId7"/>
                  <a:stretch>
                    <a:fillRect/>
                  </a:stretch>
                </a:blipFill>
              </p:spPr>
              <p:txBody>
                <a:bodyPr/>
                <a:lstStyle/>
                <a:p>
                  <a:r>
                    <a:rPr lang="en-US">
                      <a:noFill/>
                    </a:rPr>
                    <a:t> </a:t>
                  </a:r>
                </a:p>
              </p:txBody>
            </p:sp>
          </mc:Fallback>
        </mc:AlternateContent>
      </p:grpSp>
      <p:grpSp>
        <p:nvGrpSpPr>
          <p:cNvPr id="8" name="Group 7"/>
          <p:cNvGrpSpPr/>
          <p:nvPr/>
        </p:nvGrpSpPr>
        <p:grpSpPr>
          <a:xfrm>
            <a:off x="3567211" y="8484670"/>
            <a:ext cx="9144000" cy="1188787"/>
            <a:chOff x="1228739" y="8425791"/>
            <a:chExt cx="9144000" cy="1188787"/>
          </a:xfrm>
        </p:grpSpPr>
        <p:sp>
          <p:nvSpPr>
            <p:cNvPr id="3" name="Rectangle 2"/>
            <p:cNvSpPr/>
            <p:nvPr/>
          </p:nvSpPr>
          <p:spPr>
            <a:xfrm>
              <a:off x="1228739" y="8504588"/>
              <a:ext cx="9144000" cy="969496"/>
            </a:xfrm>
            <a:prstGeom prst="rect">
              <a:avLst/>
            </a:prstGeom>
          </p:spPr>
          <p:txBody>
            <a:bodyPr>
              <a:spAutoFit/>
            </a:bodyPr>
            <a:lstStyle/>
            <a:p>
              <a:pPr lvl="0" algn="just">
                <a:lnSpc>
                  <a:spcPct val="150000"/>
                </a:lnSpc>
                <a:spcBef>
                  <a:spcPts val="600"/>
                </a:spcBef>
                <a:spcAft>
                  <a:spcPts val="600"/>
                </a:spcAft>
              </a:pPr>
              <a:r>
                <a:rPr lang="da-DK" sz="3800" smtClean="0">
                  <a:solidFill>
                    <a:prstClr val="black"/>
                  </a:solidFill>
                  <a:latin typeface="Arial" panose="020B0604020202020204" pitchFamily="34" charset="0"/>
                  <a:ea typeface="Dotum" panose="020B0600000101010101" pitchFamily="34" charset="-127"/>
                  <a:cs typeface="Arial" panose="020B0604020202020204" pitchFamily="34" charset="0"/>
                </a:rPr>
                <a:t>c</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 Số học trò Đăm </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chiêu </a:t>
              </a:r>
              <a:r>
                <a:rPr lang="da-DK" sz="3800" smtClean="0">
                  <a:solidFill>
                    <a:prstClr val="black"/>
                  </a:solidFill>
                  <a:latin typeface="Arial" panose="020B0604020202020204" pitchFamily="34" charset="0"/>
                  <a:ea typeface="Dotum" panose="020B0600000101010101" pitchFamily="34" charset="-127"/>
                  <a:cs typeface="Arial" panose="020B0604020202020204" pitchFamily="34" charset="0"/>
                </a:rPr>
                <a:t>là       (</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HS)</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0" name="Rectangle 29"/>
                <p:cNvSpPr/>
                <p:nvPr/>
              </p:nvSpPr>
              <p:spPr>
                <a:xfrm>
                  <a:off x="7044537" y="8425791"/>
                  <a:ext cx="920252" cy="118878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7</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a:p>
              </p:txBody>
            </p:sp>
          </mc:Choice>
          <mc:Fallback>
            <p:sp>
              <p:nvSpPr>
                <p:cNvPr id="30" name="Rectangle 29"/>
                <p:cNvSpPr>
                  <a:spLocks noRot="1" noChangeAspect="1" noMove="1" noResize="1" noEditPoints="1" noAdjustHandles="1" noChangeArrowheads="1" noChangeShapeType="1" noTextEdit="1"/>
                </p:cNvSpPr>
                <p:nvPr/>
              </p:nvSpPr>
              <p:spPr>
                <a:xfrm>
                  <a:off x="7044537" y="8425791"/>
                  <a:ext cx="920252" cy="1188787"/>
                </a:xfrm>
                <a:prstGeom prst="rect">
                  <a:avLst/>
                </a:prstGeom>
                <a:blipFill>
                  <a:blip r:embed="rId8"/>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609600" y="952500"/>
            <a:ext cx="17068800" cy="76962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Rectangle 20"/>
          <p:cNvSpPr/>
          <p:nvPr/>
        </p:nvSpPr>
        <p:spPr>
          <a:xfrm>
            <a:off x="7427022" y="2356184"/>
            <a:ext cx="3433953" cy="1306255"/>
          </a:xfrm>
          <a:prstGeom prst="rect">
            <a:avLst/>
          </a:prstGeom>
        </p:spPr>
        <p:txBody>
          <a:bodyPr wrap="none">
            <a:spAutoFit/>
          </a:bodyPr>
          <a:lstStyle/>
          <a:p>
            <a:pPr lvl="0" algn="ctr">
              <a:lnSpc>
                <a:spcPct val="150000"/>
              </a:lnSpc>
              <a:defRPr/>
            </a:pPr>
            <a:r>
              <a:rPr lang="en-US" sz="6000" b="1">
                <a:solidFill>
                  <a:srgbClr val="1F497D"/>
                </a:solidFill>
                <a:latin typeface="Arial" panose="020B0604020202020204" pitchFamily="34" charset="0"/>
                <a:cs typeface="Arial" panose="020B0604020202020204" pitchFamily="34" charset="0"/>
              </a:rPr>
              <a:t>Nhận xét</a:t>
            </a:r>
            <a:endParaRPr kumimoji="0" lang="en-US" sz="60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1414403" y="3816567"/>
                <a:ext cx="15459193" cy="3857274"/>
              </a:xfrm>
              <a:prstGeom prst="rect">
                <a:avLst/>
              </a:prstGeom>
            </p:spPr>
            <p:txBody>
              <a:bodyPr wrap="square">
                <a:spAutoFit/>
              </a:bodyPr>
              <a:lstStyle/>
              <a:p>
                <a:pPr algn="just">
                  <a:lnSpc>
                    <a:spcPct val="200000"/>
                  </a:lnSpc>
                  <a:spcBef>
                    <a:spcPts val="600"/>
                  </a:spcBef>
                  <a:spcAft>
                    <a:spcPts val="600"/>
                  </a:spcAft>
                </a:pPr>
                <a:r>
                  <a:rPr lang="da-DK" sz="4300">
                    <a:latin typeface="Arial" panose="020B0604020202020204" pitchFamily="34" charset="0"/>
                    <a:ea typeface="Dotum" panose="020B0600000101010101" pitchFamily="34" charset="-127"/>
                    <a:cs typeface="Arial" panose="020B0604020202020204" pitchFamily="34" charset="0"/>
                  </a:rPr>
                  <a:t>Trong thực tế, nhiều đại lượng biến đổi phụ thuộc vào nhau. Nếu kí hiệu một trong các đại lượng đó là </a:t>
                </a:r>
                <a14:m>
                  <m:oMath xmlns:m="http://schemas.openxmlformats.org/officeDocument/2006/math">
                    <m:r>
                      <a:rPr lang="da-DK" sz="43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4300">
                    <a:effectLst/>
                    <a:latin typeface="Arial" panose="020B0604020202020204" pitchFamily="34" charset="0"/>
                    <a:ea typeface="Dotum" panose="020B0600000101010101" pitchFamily="34" charset="-127"/>
                    <a:cs typeface="Arial" panose="020B0604020202020204" pitchFamily="34" charset="0"/>
                  </a:rPr>
                  <a:t> thì các đại lượng khác có thể biểu diễn dưới dạng một biểu thức của biến </a:t>
                </a:r>
                <a14:m>
                  <m:oMath xmlns:m="http://schemas.openxmlformats.org/officeDocument/2006/math">
                    <m:r>
                      <a:rPr lang="da-DK" sz="43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414403" y="3816567"/>
                <a:ext cx="15459193" cy="3857274"/>
              </a:xfrm>
              <a:prstGeom prst="rect">
                <a:avLst/>
              </a:prstGeom>
              <a:blipFill>
                <a:blip r:embed="rId7"/>
                <a:stretch>
                  <a:fillRect l="-1538" r="-1577" b="-6477"/>
                </a:stretch>
              </a:blipFill>
            </p:spPr>
            <p:txBody>
              <a:bodyPr/>
              <a:lstStyle/>
              <a:p>
                <a:r>
                  <a:rPr lang="en-US">
                    <a:noFill/>
                  </a:rPr>
                  <a:t> </a:t>
                </a:r>
              </a:p>
            </p:txBody>
          </p:sp>
        </mc:Fallback>
      </mc:AlternateContent>
      <p:pic>
        <p:nvPicPr>
          <p:cNvPr id="8" name="Picture 7"/>
          <p:cNvPicPr>
            <a:picLocks noChangeAspect="1"/>
          </p:cNvPicPr>
          <p:nvPr/>
        </p:nvPicPr>
        <p:blipFill>
          <a:blip r:embed="rId8"/>
          <a:stretch>
            <a:fillRect/>
          </a:stretch>
        </p:blipFill>
        <p:spPr>
          <a:xfrm>
            <a:off x="990600" y="1171860"/>
            <a:ext cx="1843530" cy="1843530"/>
          </a:xfrm>
          <a:prstGeom prst="rect">
            <a:avLst/>
          </a:prstGeom>
        </p:spPr>
      </p:pic>
    </p:spTree>
    <p:extLst>
      <p:ext uri="{BB962C8B-B14F-4D97-AF65-F5344CB8AC3E}">
        <p14:creationId xmlns:p14="http://schemas.microsoft.com/office/powerpoint/2010/main" val="53935523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6" name="Group 17"/>
          <p:cNvGrpSpPr/>
          <p:nvPr/>
        </p:nvGrpSpPr>
        <p:grpSpPr>
          <a:xfrm>
            <a:off x="244642"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653716" y="419100"/>
            <a:ext cx="16931439" cy="4839979"/>
            <a:chOff x="501317" y="957369"/>
            <a:chExt cx="16931439" cy="4839979"/>
          </a:xfrm>
        </p:grpSpPr>
        <p:sp>
          <p:nvSpPr>
            <p:cNvPr id="14" name="Rounded Rectangle 13"/>
            <p:cNvSpPr/>
            <p:nvPr/>
          </p:nvSpPr>
          <p:spPr>
            <a:xfrm>
              <a:off x="533402" y="993354"/>
              <a:ext cx="2057399" cy="797344"/>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latin typeface="Arial" panose="020B0604020202020204" pitchFamily="34" charset="0"/>
                  <a:cs typeface="Arial" panose="020B0604020202020204" pitchFamily="34" charset="0"/>
                </a:rPr>
                <a:t>Ví dụ </a:t>
              </a:r>
              <a:r>
                <a:rPr lang="en-US" sz="3400" b="1" smtClean="0">
                  <a:latin typeface="Arial" panose="020B0604020202020204" pitchFamily="34" charset="0"/>
                  <a:cs typeface="Arial" panose="020B0604020202020204" pitchFamily="34" charset="0"/>
                </a:rPr>
                <a:t>1</a:t>
              </a:r>
              <a:endParaRPr lang="en-US" sz="34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5" name="Rectangle 14"/>
                <p:cNvSpPr/>
                <p:nvPr/>
              </p:nvSpPr>
              <p:spPr>
                <a:xfrm>
                  <a:off x="501317" y="957369"/>
                  <a:ext cx="16931439" cy="4839979"/>
                </a:xfrm>
                <a:prstGeom prst="rect">
                  <a:avLst/>
                </a:prstGeom>
              </p:spPr>
              <p:txBody>
                <a:bodyPr wrap="square">
                  <a:spAutoFit/>
                </a:bodyPr>
                <a:lstStyle/>
                <a:p>
                  <a:pPr algn="just">
                    <a:lnSpc>
                      <a:spcPct val="150000"/>
                    </a:lnSpc>
                  </a:pPr>
                  <a:r>
                    <a:rPr lang="en-US" sz="3400" smtClean="0">
                      <a:latin typeface="Arial" panose="020B0604020202020204" pitchFamily="34" charset="0"/>
                      <a:cs typeface="Arial" panose="020B0604020202020204" pitchFamily="34" charset="0"/>
                    </a:rPr>
                    <a:t>                  </a:t>
                  </a:r>
                  <a:r>
                    <a:rPr lang="vi-VN" sz="3400" smtClean="0">
                      <a:latin typeface="Arial" panose="020B0604020202020204" pitchFamily="34" charset="0"/>
                      <a:cs typeface="Arial" panose="020B0604020202020204" pitchFamily="34" charset="0"/>
                    </a:rPr>
                    <a:t>Bác </a:t>
                  </a:r>
                  <a:r>
                    <a:rPr lang="vi-VN" sz="3400">
                      <a:latin typeface="Arial" panose="020B0604020202020204" pitchFamily="34" charset="0"/>
                      <a:cs typeface="Arial" panose="020B0604020202020204" pitchFamily="34" charset="0"/>
                    </a:rPr>
                    <a:t>Ánh đi siêu thị mua bốn chiếc quạt điện cùng loại. Do siêu thị thực hiện khuyến mãi nên giá bán bốn chiếc quạt đó như sau: Hai chiếc quạt đầu tiên không được giảm giá, chiếc quạt thứ ba có giá bán được giảm 200 nghìn đồng so với giá bán của chiếc quạt thứ hai, chiếc quạt thứ tư có giá bán được giảm 300 nghìn đồng so với giá bán của chiếc quạt thứ ba. Gọi </a:t>
                  </a:r>
                  <a14:m>
                    <m:oMath xmlns:m="http://schemas.openxmlformats.org/officeDocument/2006/math">
                      <m:r>
                        <a:rPr lang="vi-VN" sz="3400" i="1" smtClean="0">
                          <a:latin typeface="Cambria Math" panose="02040503050406030204" pitchFamily="18" charset="0"/>
                          <a:cs typeface="Arial" panose="020B0604020202020204" pitchFamily="34" charset="0"/>
                        </a:rPr>
                        <m:t>𝑥</m:t>
                      </m:r>
                    </m:oMath>
                  </a14:m>
                  <a:r>
                    <a:rPr lang="vi-VN" sz="3400">
                      <a:latin typeface="Arial" panose="020B0604020202020204" pitchFamily="34" charset="0"/>
                      <a:cs typeface="Arial" panose="020B0604020202020204" pitchFamily="34" charset="0"/>
                    </a:rPr>
                    <a:t> (nghìn đồng) là giá bán của chiếc quạt đầu tiên. Viết biểu thức biểu thị tổng số tiền bác Ánh phải trả theo biến </a:t>
                  </a:r>
                  <a14:m>
                    <m:oMath xmlns:m="http://schemas.openxmlformats.org/officeDocument/2006/math">
                      <m:r>
                        <a:rPr lang="vi-VN" sz="3400" i="1">
                          <a:latin typeface="Cambria Math" panose="02040503050406030204" pitchFamily="18" charset="0"/>
                          <a:cs typeface="Arial" panose="020B0604020202020204" pitchFamily="34" charset="0"/>
                        </a:rPr>
                        <m:t>𝑥</m:t>
                      </m:r>
                    </m:oMath>
                  </a14:m>
                  <a:r>
                    <a:rPr lang="vi-VN" sz="3400">
                      <a:latin typeface="Arial" panose="020B0604020202020204" pitchFamily="34" charset="0"/>
                      <a:cs typeface="Arial" panose="020B0604020202020204" pitchFamily="34" charset="0"/>
                    </a:rPr>
                    <a:t>.</a:t>
                  </a:r>
                </a:p>
              </p:txBody>
            </p:sp>
          </mc:Choice>
          <mc:Fallback>
            <p:sp>
              <p:nvSpPr>
                <p:cNvPr id="15" name="Rectangle 14"/>
                <p:cNvSpPr>
                  <a:spLocks noRot="1" noChangeAspect="1" noMove="1" noResize="1" noEditPoints="1" noAdjustHandles="1" noChangeArrowheads="1" noChangeShapeType="1" noTextEdit="1"/>
                </p:cNvSpPr>
                <p:nvPr/>
              </p:nvSpPr>
              <p:spPr>
                <a:xfrm>
                  <a:off x="501317" y="957369"/>
                  <a:ext cx="16931439" cy="4839979"/>
                </a:xfrm>
                <a:prstGeom prst="rect">
                  <a:avLst/>
                </a:prstGeom>
                <a:blipFill>
                  <a:blip r:embed="rId3"/>
                  <a:stretch>
                    <a:fillRect l="-1008" r="-972" b="-630"/>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4" name="Rectangle 3"/>
              <p:cNvSpPr/>
              <p:nvPr/>
            </p:nvSpPr>
            <p:spPr>
              <a:xfrm>
                <a:off x="397042" y="5927616"/>
                <a:ext cx="17602199" cy="4016484"/>
              </a:xfrm>
              <a:prstGeom prst="rect">
                <a:avLst/>
              </a:prstGeom>
            </p:spPr>
            <p:txBody>
              <a:bodyPr wrap="square">
                <a:spAutoFit/>
              </a:bodyPr>
              <a:lstStyle/>
              <a:p>
                <a:pPr>
                  <a:lnSpc>
                    <a:spcPct val="150000"/>
                  </a:lnSpc>
                </a:pPr>
                <a:r>
                  <a:rPr lang="en-US" sz="3400" smtClean="0">
                    <a:cs typeface="Arial" panose="020B0604020202020204" pitchFamily="34" charset="0"/>
                  </a:rPr>
                  <a:t>- </a:t>
                </a:r>
                <a:r>
                  <a:rPr lang="vi-VN" sz="3400" smtClean="0">
                    <a:cs typeface="Arial" panose="020B0604020202020204" pitchFamily="34" charset="0"/>
                  </a:rPr>
                  <a:t>Giá </a:t>
                </a:r>
                <a:r>
                  <a:rPr lang="vi-VN" sz="3400">
                    <a:cs typeface="Arial" panose="020B0604020202020204" pitchFamily="34" charset="0"/>
                  </a:rPr>
                  <a:t>bán chiếc quạt thứ nhất, chiếc quạt thứ hai đều là </a:t>
                </a:r>
                <a14:m>
                  <m:oMath xmlns:m="http://schemas.openxmlformats.org/officeDocument/2006/math">
                    <m:r>
                      <a:rPr lang="vi-VN" sz="3400" i="1">
                        <a:latin typeface="Cambria Math" panose="02040503050406030204" pitchFamily="18" charset="0"/>
                        <a:cs typeface="Arial" panose="020B0604020202020204" pitchFamily="34" charset="0"/>
                      </a:rPr>
                      <m:t>𝑥</m:t>
                    </m:r>
                  </m:oMath>
                </a14:m>
                <a:r>
                  <a:rPr lang="vi-VN" sz="3400">
                    <a:cs typeface="Arial" panose="020B0604020202020204" pitchFamily="34" charset="0"/>
                  </a:rPr>
                  <a:t> (nghìn đồng), (điều kiện </a:t>
                </a:r>
                <a14:m>
                  <m:oMath xmlns:m="http://schemas.openxmlformats.org/officeDocument/2006/math">
                    <m:r>
                      <a:rPr lang="vi-VN" sz="3400" i="1" smtClean="0">
                        <a:latin typeface="Cambria Math" panose="02040503050406030204" pitchFamily="18" charset="0"/>
                        <a:cs typeface="Arial" panose="020B0604020202020204" pitchFamily="34" charset="0"/>
                      </a:rPr>
                      <m:t>𝑥</m:t>
                    </m:r>
                    <m:r>
                      <a:rPr lang="vi-VN" sz="3400" i="1" smtClean="0">
                        <a:latin typeface="Cambria Math" panose="02040503050406030204" pitchFamily="18" charset="0"/>
                        <a:cs typeface="Arial" panose="020B0604020202020204" pitchFamily="34" charset="0"/>
                      </a:rPr>
                      <m:t>&gt;200</m:t>
                    </m:r>
                  </m:oMath>
                </a14:m>
                <a:r>
                  <a:rPr lang="vi-VN" sz="3400" smtClean="0">
                    <a:cs typeface="Arial" panose="020B0604020202020204" pitchFamily="34" charset="0"/>
                  </a:rPr>
                  <a:t>)</a:t>
                </a:r>
                <a:endParaRPr lang="en-US" sz="3400" smtClean="0">
                  <a:cs typeface="Arial" panose="020B0604020202020204" pitchFamily="34" charset="0"/>
                </a:endParaRPr>
              </a:p>
              <a:p>
                <a:pPr>
                  <a:lnSpc>
                    <a:spcPct val="150000"/>
                  </a:lnSpc>
                </a:pPr>
                <a:r>
                  <a:rPr lang="en-US" sz="3400" smtClean="0">
                    <a:cs typeface="Arial" panose="020B0604020202020204" pitchFamily="34" charset="0"/>
                  </a:rPr>
                  <a:t>- </a:t>
                </a:r>
                <a:r>
                  <a:rPr lang="vi-VN" sz="3400" smtClean="0">
                    <a:cs typeface="Arial" panose="020B0604020202020204" pitchFamily="34" charset="0"/>
                  </a:rPr>
                  <a:t>Giá </a:t>
                </a:r>
                <a:r>
                  <a:rPr lang="vi-VN" sz="3400">
                    <a:cs typeface="Arial" panose="020B0604020202020204" pitchFamily="34" charset="0"/>
                  </a:rPr>
                  <a:t>bán chiếc quạt thứ ba là </a:t>
                </a:r>
                <a14:m>
                  <m:oMath xmlns:m="http://schemas.openxmlformats.org/officeDocument/2006/math">
                    <m:r>
                      <a:rPr lang="vi-VN" sz="3400" i="1" smtClean="0">
                        <a:latin typeface="Cambria Math" panose="02040503050406030204" pitchFamily="18" charset="0"/>
                        <a:cs typeface="Arial" panose="020B0604020202020204" pitchFamily="34" charset="0"/>
                      </a:rPr>
                      <m:t>𝑥</m:t>
                    </m:r>
                    <m:r>
                      <a:rPr lang="vi-VN" sz="3400" i="1" smtClean="0">
                        <a:latin typeface="Cambria Math" panose="02040503050406030204" pitchFamily="18" charset="0"/>
                        <a:cs typeface="Arial" panose="020B0604020202020204" pitchFamily="34" charset="0"/>
                      </a:rPr>
                      <m:t> – 200 </m:t>
                    </m:r>
                  </m:oMath>
                </a14:m>
                <a:r>
                  <a:rPr lang="vi-VN" sz="3400">
                    <a:cs typeface="Arial" panose="020B0604020202020204" pitchFamily="34" charset="0"/>
                  </a:rPr>
                  <a:t>(nghìn </a:t>
                </a:r>
                <a:r>
                  <a:rPr lang="vi-VN" sz="3400">
                    <a:cs typeface="Arial" panose="020B0604020202020204" pitchFamily="34" charset="0"/>
                  </a:rPr>
                  <a:t>đồng</a:t>
                </a:r>
                <a:r>
                  <a:rPr lang="vi-VN" sz="3400" smtClean="0">
                    <a:cs typeface="Arial" panose="020B0604020202020204" pitchFamily="34" charset="0"/>
                  </a:rPr>
                  <a:t>);</a:t>
                </a:r>
                <a:endParaRPr lang="en-US" sz="3400" smtClean="0">
                  <a:cs typeface="Arial" panose="020B0604020202020204" pitchFamily="34" charset="0"/>
                </a:endParaRPr>
              </a:p>
              <a:p>
                <a:pPr>
                  <a:lnSpc>
                    <a:spcPct val="150000"/>
                  </a:lnSpc>
                </a:pPr>
                <a:r>
                  <a:rPr lang="en-US" sz="3400" smtClean="0">
                    <a:cs typeface="Arial" panose="020B0604020202020204" pitchFamily="34" charset="0"/>
                  </a:rPr>
                  <a:t>- </a:t>
                </a:r>
                <a:r>
                  <a:rPr lang="vi-VN" sz="3400" smtClean="0">
                    <a:cs typeface="Arial" panose="020B0604020202020204" pitchFamily="34" charset="0"/>
                  </a:rPr>
                  <a:t>Giá </a:t>
                </a:r>
                <a:r>
                  <a:rPr lang="vi-VN" sz="3400">
                    <a:cs typeface="Arial" panose="020B0604020202020204" pitchFamily="34" charset="0"/>
                  </a:rPr>
                  <a:t>bán chiếc quạt thứ tư là </a:t>
                </a:r>
                <a14:m>
                  <m:oMath xmlns:m="http://schemas.openxmlformats.org/officeDocument/2006/math">
                    <m:d>
                      <m:dPr>
                        <m:ctrlPr>
                          <a:rPr lang="vi-VN" sz="3400" i="1" smtClean="0">
                            <a:latin typeface="Cambria Math" panose="02040503050406030204" pitchFamily="18" charset="0"/>
                            <a:cs typeface="Arial" panose="020B0604020202020204" pitchFamily="34" charset="0"/>
                          </a:rPr>
                        </m:ctrlPr>
                      </m:dPr>
                      <m:e>
                        <m:r>
                          <a:rPr lang="vi-VN" sz="3400" i="1" smtClean="0">
                            <a:latin typeface="Cambria Math" panose="02040503050406030204" pitchFamily="18" charset="0"/>
                            <a:cs typeface="Arial" panose="020B0604020202020204" pitchFamily="34" charset="0"/>
                          </a:rPr>
                          <m:t>𝑥</m:t>
                        </m:r>
                        <m:r>
                          <a:rPr lang="vi-VN" sz="3400" i="1" smtClean="0">
                            <a:latin typeface="Cambria Math" panose="02040503050406030204" pitchFamily="18" charset="0"/>
                            <a:cs typeface="Arial" panose="020B0604020202020204" pitchFamily="34" charset="0"/>
                          </a:rPr>
                          <m:t> −200</m:t>
                        </m:r>
                      </m:e>
                    </m:d>
                    <m:r>
                      <a:rPr lang="en-US" sz="3400" b="0" i="1" smtClean="0">
                        <a:latin typeface="Cambria Math" panose="02040503050406030204" pitchFamily="18" charset="0"/>
                        <a:cs typeface="Arial" panose="020B0604020202020204" pitchFamily="34" charset="0"/>
                      </a:rPr>
                      <m:t>−</m:t>
                    </m:r>
                    <m:r>
                      <a:rPr lang="vi-VN" sz="3400" i="1" smtClean="0">
                        <a:latin typeface="Cambria Math" panose="02040503050406030204" pitchFamily="18" charset="0"/>
                        <a:cs typeface="Arial" panose="020B0604020202020204" pitchFamily="34" charset="0"/>
                      </a:rPr>
                      <m:t> 300 =</m:t>
                    </m:r>
                    <m:r>
                      <a:rPr lang="vi-VN" sz="3400" i="1" smtClean="0">
                        <a:latin typeface="Cambria Math" panose="02040503050406030204" pitchFamily="18" charset="0"/>
                        <a:cs typeface="Arial" panose="020B0604020202020204" pitchFamily="34" charset="0"/>
                      </a:rPr>
                      <m:t>𝑥</m:t>
                    </m:r>
                    <m:r>
                      <a:rPr lang="en-US" sz="3400" b="0" i="1" smtClean="0">
                        <a:latin typeface="Cambria Math" panose="02040503050406030204" pitchFamily="18" charset="0"/>
                        <a:cs typeface="Arial" panose="020B0604020202020204" pitchFamily="34" charset="0"/>
                      </a:rPr>
                      <m:t>−</m:t>
                    </m:r>
                    <m:r>
                      <a:rPr lang="vi-VN" sz="3400" i="1" smtClean="0">
                        <a:latin typeface="Cambria Math" panose="02040503050406030204" pitchFamily="18" charset="0"/>
                        <a:cs typeface="Arial" panose="020B0604020202020204" pitchFamily="34" charset="0"/>
                      </a:rPr>
                      <m:t>500 </m:t>
                    </m:r>
                  </m:oMath>
                </a14:m>
                <a:r>
                  <a:rPr lang="vi-VN" sz="3400">
                    <a:cs typeface="Arial" panose="020B0604020202020204" pitchFamily="34" charset="0"/>
                  </a:rPr>
                  <a:t>(nghìn đồng).</a:t>
                </a:r>
              </a:p>
              <a:p>
                <a:pPr>
                  <a:lnSpc>
                    <a:spcPct val="150000"/>
                  </a:lnSpc>
                </a:pPr>
                <a:r>
                  <a:rPr lang="vi-VN" sz="3400">
                    <a:cs typeface="Arial" panose="020B0604020202020204" pitchFamily="34" charset="0"/>
                  </a:rPr>
                  <a:t>Tổng số tiền bác Ánh phải trả khi mua bốn chiếc quạt là:</a:t>
                </a:r>
              </a:p>
              <a:p>
                <a:pPr algn="ctr">
                  <a:lnSpc>
                    <a:spcPct val="150000"/>
                  </a:lnSpc>
                </a:pPr>
                <a14:m>
                  <m:oMath xmlns:m="http://schemas.openxmlformats.org/officeDocument/2006/math">
                    <m:r>
                      <a:rPr lang="vi-VN" sz="3400" i="1" smtClean="0">
                        <a:latin typeface="Cambria Math" panose="02040503050406030204" pitchFamily="18" charset="0"/>
                        <a:cs typeface="Arial" panose="020B0604020202020204" pitchFamily="34" charset="0"/>
                      </a:rPr>
                      <m:t>𝑥</m:t>
                    </m:r>
                    <m:r>
                      <a:rPr lang="vi-VN" sz="3400" i="1" smtClean="0">
                        <a:latin typeface="Cambria Math" panose="02040503050406030204" pitchFamily="18" charset="0"/>
                        <a:cs typeface="Arial" panose="020B0604020202020204" pitchFamily="34" charset="0"/>
                      </a:rPr>
                      <m:t>+</m:t>
                    </m:r>
                    <m:r>
                      <a:rPr lang="vi-VN" sz="3400" i="1" smtClean="0">
                        <a:latin typeface="Cambria Math" panose="02040503050406030204" pitchFamily="18" charset="0"/>
                        <a:cs typeface="Arial" panose="020B0604020202020204" pitchFamily="34" charset="0"/>
                      </a:rPr>
                      <m:t>𝑥</m:t>
                    </m:r>
                    <m:r>
                      <a:rPr lang="vi-VN" sz="3400" i="1" smtClean="0">
                        <a:latin typeface="Cambria Math" panose="02040503050406030204" pitchFamily="18" charset="0"/>
                        <a:cs typeface="Arial" panose="020B0604020202020204" pitchFamily="34" charset="0"/>
                      </a:rPr>
                      <m:t>+</m:t>
                    </m:r>
                    <m:d>
                      <m:dPr>
                        <m:ctrlPr>
                          <a:rPr lang="vi-VN" sz="3400" i="1" smtClean="0">
                            <a:latin typeface="Cambria Math" panose="02040503050406030204" pitchFamily="18" charset="0"/>
                            <a:cs typeface="Arial" panose="020B0604020202020204" pitchFamily="34" charset="0"/>
                          </a:rPr>
                        </m:ctrlPr>
                      </m:dPr>
                      <m:e>
                        <m:r>
                          <a:rPr lang="vi-VN" sz="3400" i="1" smtClean="0">
                            <a:latin typeface="Cambria Math" panose="02040503050406030204" pitchFamily="18" charset="0"/>
                            <a:cs typeface="Arial" panose="020B0604020202020204" pitchFamily="34" charset="0"/>
                          </a:rPr>
                          <m:t>𝑥</m:t>
                        </m:r>
                        <m:r>
                          <a:rPr lang="vi-VN" sz="3400" i="1" smtClean="0">
                            <a:latin typeface="Cambria Math" panose="02040503050406030204" pitchFamily="18" charset="0"/>
                            <a:cs typeface="Arial" panose="020B0604020202020204" pitchFamily="34" charset="0"/>
                          </a:rPr>
                          <m:t>−200</m:t>
                        </m:r>
                      </m:e>
                    </m:d>
                    <m:r>
                      <a:rPr lang="vi-VN" sz="3400" i="1" smtClean="0">
                        <a:latin typeface="Cambria Math" panose="02040503050406030204" pitchFamily="18" charset="0"/>
                        <a:cs typeface="Arial" panose="020B0604020202020204" pitchFamily="34" charset="0"/>
                      </a:rPr>
                      <m:t>+ </m:t>
                    </m:r>
                    <m:d>
                      <m:dPr>
                        <m:ctrlPr>
                          <a:rPr lang="vi-VN" sz="3400" i="1" smtClean="0">
                            <a:latin typeface="Cambria Math" panose="02040503050406030204" pitchFamily="18" charset="0"/>
                            <a:cs typeface="Arial" panose="020B0604020202020204" pitchFamily="34" charset="0"/>
                          </a:rPr>
                        </m:ctrlPr>
                      </m:dPr>
                      <m:e>
                        <m:r>
                          <a:rPr lang="vi-VN" sz="3400" i="1" smtClean="0">
                            <a:latin typeface="Cambria Math" panose="02040503050406030204" pitchFamily="18" charset="0"/>
                            <a:cs typeface="Arial" panose="020B0604020202020204" pitchFamily="34" charset="0"/>
                          </a:rPr>
                          <m:t>𝑥</m:t>
                        </m:r>
                        <m:r>
                          <a:rPr lang="vi-VN" sz="3400" i="1" smtClean="0">
                            <a:latin typeface="Cambria Math" panose="02040503050406030204" pitchFamily="18" charset="0"/>
                            <a:cs typeface="Arial" panose="020B0604020202020204" pitchFamily="34" charset="0"/>
                          </a:rPr>
                          <m:t> − 50</m:t>
                        </m:r>
                        <m:r>
                          <a:rPr lang="vi-VN" sz="3400" i="1" smtClean="0">
                            <a:latin typeface="Cambria Math" panose="02040503050406030204" pitchFamily="18" charset="0"/>
                            <a:cs typeface="Arial" panose="020B0604020202020204" pitchFamily="34" charset="0"/>
                          </a:rPr>
                          <m:t>0</m:t>
                        </m:r>
                      </m:e>
                    </m:d>
                    <m:r>
                      <a:rPr lang="vi-VN" sz="3400" i="1" smtClean="0">
                        <a:latin typeface="Cambria Math" panose="02040503050406030204" pitchFamily="18" charset="0"/>
                        <a:cs typeface="Arial" panose="020B0604020202020204" pitchFamily="34" charset="0"/>
                      </a:rPr>
                      <m:t>=4</m:t>
                    </m:r>
                    <m:r>
                      <a:rPr lang="vi-VN" sz="3400" i="1" smtClean="0">
                        <a:latin typeface="Cambria Math" panose="02040503050406030204" pitchFamily="18" charset="0"/>
                        <a:cs typeface="Arial" panose="020B0604020202020204" pitchFamily="34" charset="0"/>
                      </a:rPr>
                      <m:t>𝑥</m:t>
                    </m:r>
                    <m:r>
                      <a:rPr lang="vi-VN" sz="3400" i="1" smtClean="0">
                        <a:latin typeface="Cambria Math" panose="02040503050406030204" pitchFamily="18" charset="0"/>
                        <a:cs typeface="Arial" panose="020B0604020202020204" pitchFamily="34" charset="0"/>
                      </a:rPr>
                      <m:t> − 700</m:t>
                    </m:r>
                  </m:oMath>
                </a14:m>
                <a:r>
                  <a:rPr lang="vi-VN" sz="3400">
                    <a:cs typeface="Arial" panose="020B0604020202020204" pitchFamily="34" charset="0"/>
                  </a:rPr>
                  <a:t> (nghìn đồng).</a:t>
                </a:r>
                <a:endParaRPr lang="vi-VN" sz="340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97042" y="5927616"/>
                <a:ext cx="17602199" cy="4016484"/>
              </a:xfrm>
              <a:prstGeom prst="rect">
                <a:avLst/>
              </a:prstGeom>
              <a:blipFill>
                <a:blip r:embed="rId4"/>
                <a:stretch>
                  <a:fillRect l="-970" r="-623" b="-2124"/>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flipH="1">
            <a:off x="16450120" y="8801100"/>
            <a:ext cx="1833697" cy="1100219"/>
          </a:xfrm>
          <a:prstGeom prst="rect">
            <a:avLst/>
          </a:prstGeom>
        </p:spPr>
      </p:pic>
      <p:pic>
        <p:nvPicPr>
          <p:cNvPr id="6" name="Picture 5"/>
          <p:cNvPicPr>
            <a:picLocks noChangeAspect="1"/>
          </p:cNvPicPr>
          <p:nvPr/>
        </p:nvPicPr>
        <p:blipFill>
          <a:blip r:embed="rId6"/>
          <a:stretch>
            <a:fillRect/>
          </a:stretch>
        </p:blipFill>
        <p:spPr>
          <a:xfrm rot="7601009">
            <a:off x="-180974" y="4196604"/>
            <a:ext cx="1055596" cy="1218832"/>
          </a:xfrm>
          <a:prstGeom prst="rect">
            <a:avLst/>
          </a:prstGeom>
        </p:spPr>
      </p:pic>
      <p:sp>
        <p:nvSpPr>
          <p:cNvPr id="21" name="TextBox 20"/>
          <p:cNvSpPr txBox="1"/>
          <p:nvPr/>
        </p:nvSpPr>
        <p:spPr>
          <a:xfrm>
            <a:off x="8345500" y="5318383"/>
            <a:ext cx="154786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84360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4" dur="500"/>
                                        <p:tgtEl>
                                          <p:spTgt spid="4">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44642" y="222584"/>
            <a:ext cx="17771490" cy="9797716"/>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ounded Rectangle 19"/>
          <p:cNvSpPr/>
          <p:nvPr/>
        </p:nvSpPr>
        <p:spPr>
          <a:xfrm>
            <a:off x="1076407" y="576397"/>
            <a:ext cx="3718560"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Luyện tập 1</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4" name="TextBox 23"/>
              <p:cNvSpPr txBox="1"/>
              <p:nvPr/>
            </p:nvSpPr>
            <p:spPr>
              <a:xfrm>
                <a:off x="1076407" y="1790700"/>
                <a:ext cx="16068593" cy="3416320"/>
              </a:xfrm>
              <a:prstGeom prst="rect">
                <a:avLst/>
              </a:prstGeom>
              <a:noFill/>
            </p:spPr>
            <p:txBody>
              <a:bodyPr wrap="square" rtlCol="0">
                <a:spAutoFit/>
              </a:bodyPr>
              <a:lstStyle/>
              <a:p>
                <a:pPr algn="just">
                  <a:lnSpc>
                    <a:spcPct val="150000"/>
                  </a:lnSpc>
                </a:pPr>
                <a:r>
                  <a:rPr lang="vi-VN" sz="3600" smtClean="0">
                    <a:cs typeface="Arial" panose="020B0604020202020204" pitchFamily="34" charset="0"/>
                  </a:rPr>
                  <a:t>a</a:t>
                </a:r>
                <a:r>
                  <a:rPr lang="vi-VN" sz="3600">
                    <a:cs typeface="Arial" panose="020B0604020202020204" pitchFamily="34" charset="0"/>
                  </a:rPr>
                  <a:t>) Quãng đường (đơn vị: m) bạn An chạy được trong </a:t>
                </a:r>
                <a14:m>
                  <m:oMath xmlns:m="http://schemas.openxmlformats.org/officeDocument/2006/math">
                    <m:r>
                      <a:rPr lang="vi-VN" sz="3600" i="1">
                        <a:solidFill>
                          <a:prstClr val="black"/>
                        </a:solidFill>
                        <a:latin typeface="Cambria Math" panose="02040503050406030204" pitchFamily="18" charset="0"/>
                        <a:cs typeface="Arial" panose="020B0604020202020204" pitchFamily="34" charset="0"/>
                      </a:rPr>
                      <m:t>𝑥</m:t>
                    </m:r>
                  </m:oMath>
                </a14:m>
                <a:r>
                  <a:rPr lang="vi-VN" sz="3600">
                    <a:cs typeface="Arial" panose="020B0604020202020204" pitchFamily="34" charset="0"/>
                  </a:rPr>
                  <a:t> phút, nếu bạn An chạy với tốc độ </a:t>
                </a:r>
                <a14:m>
                  <m:oMath xmlns:m="http://schemas.openxmlformats.org/officeDocument/2006/math">
                    <m:r>
                      <a:rPr lang="vi-VN" sz="3600" i="1" smtClean="0">
                        <a:latin typeface="Cambria Math" panose="02040503050406030204" pitchFamily="18" charset="0"/>
                        <a:cs typeface="Arial" panose="020B0604020202020204" pitchFamily="34" charset="0"/>
                      </a:rPr>
                      <m:t>150</m:t>
                    </m:r>
                    <m:r>
                      <a:rPr lang="vi-VN" sz="3600" i="1" smtClean="0">
                        <a:latin typeface="Cambria Math" panose="02040503050406030204" pitchFamily="18" charset="0"/>
                        <a:cs typeface="Arial" panose="020B0604020202020204" pitchFamily="34" charset="0"/>
                      </a:rPr>
                      <m:t>𝑚</m:t>
                    </m:r>
                    <m:r>
                      <a:rPr lang="vi-VN" sz="3600" i="1" smtClean="0">
                        <a:latin typeface="Cambria Math" panose="02040503050406030204" pitchFamily="18" charset="0"/>
                        <a:cs typeface="Arial" panose="020B0604020202020204" pitchFamily="34" charset="0"/>
                      </a:rPr>
                      <m:t>/</m:t>
                    </m:r>
                    <m:r>
                      <a:rPr lang="vi-VN" sz="3600" i="1" smtClean="0">
                        <a:latin typeface="Cambria Math" panose="02040503050406030204" pitchFamily="18" charset="0"/>
                        <a:cs typeface="Arial" panose="020B0604020202020204" pitchFamily="34" charset="0"/>
                      </a:rPr>
                      <m:t>𝑝h</m:t>
                    </m:r>
                    <m:r>
                      <a:rPr lang="vi-VN" sz="3600" i="1" smtClean="0">
                        <a:latin typeface="Cambria Math" panose="02040503050406030204" pitchFamily="18" charset="0"/>
                        <a:cs typeface="Arial" panose="020B0604020202020204" pitchFamily="34" charset="0"/>
                      </a:rPr>
                      <m:t>ú</m:t>
                    </m:r>
                    <m:r>
                      <a:rPr lang="vi-VN" sz="3600" i="1" smtClean="0">
                        <a:latin typeface="Cambria Math" panose="02040503050406030204" pitchFamily="18" charset="0"/>
                        <a:cs typeface="Arial" panose="020B0604020202020204" pitchFamily="34" charset="0"/>
                      </a:rPr>
                      <m:t>𝑡</m:t>
                    </m:r>
                  </m:oMath>
                </a14:m>
                <a:r>
                  <a:rPr lang="vi-VN" sz="3600" smtClean="0">
                    <a:cs typeface="Arial" panose="020B0604020202020204" pitchFamily="34" charset="0"/>
                  </a:rPr>
                  <a:t>;</a:t>
                </a:r>
                <a:endParaRPr lang="vi-VN" sz="3600">
                  <a:cs typeface="Arial" panose="020B0604020202020204" pitchFamily="34" charset="0"/>
                </a:endParaRPr>
              </a:p>
              <a:p>
                <a:pPr algn="just">
                  <a:lnSpc>
                    <a:spcPct val="150000"/>
                  </a:lnSpc>
                </a:pPr>
                <a:r>
                  <a:rPr lang="vi-VN" sz="3600">
                    <a:cs typeface="Arial" panose="020B0604020202020204" pitchFamily="34" charset="0"/>
                  </a:rPr>
                  <a:t>b) Tốc độ của bạn An (đơn vị: m/phút), nếu trong </a:t>
                </a:r>
                <a14:m>
                  <m:oMath xmlns:m="http://schemas.openxmlformats.org/officeDocument/2006/math">
                    <m:r>
                      <a:rPr lang="vi-VN" sz="3600" i="1">
                        <a:solidFill>
                          <a:prstClr val="black"/>
                        </a:solidFill>
                        <a:latin typeface="Cambria Math" panose="02040503050406030204" pitchFamily="18" charset="0"/>
                        <a:cs typeface="Arial" panose="020B0604020202020204" pitchFamily="34" charset="0"/>
                      </a:rPr>
                      <m:t>𝑥</m:t>
                    </m:r>
                  </m:oMath>
                </a14:m>
                <a:r>
                  <a:rPr lang="vi-VN" sz="3600">
                    <a:cs typeface="Arial" panose="020B0604020202020204" pitchFamily="34" charset="0"/>
                  </a:rPr>
                  <a:t> phút bạn An chạy được quãng đường là </a:t>
                </a:r>
                <a14:m>
                  <m:oMath xmlns:m="http://schemas.openxmlformats.org/officeDocument/2006/math">
                    <m:r>
                      <a:rPr lang="vi-VN" sz="3600" i="1" smtClean="0">
                        <a:latin typeface="Cambria Math" panose="02040503050406030204" pitchFamily="18" charset="0"/>
                        <a:cs typeface="Arial" panose="020B0604020202020204" pitchFamily="34" charset="0"/>
                      </a:rPr>
                      <m:t>1800</m:t>
                    </m:r>
                    <m:r>
                      <a:rPr lang="vi-VN" sz="3600" i="1" smtClean="0">
                        <a:latin typeface="Cambria Math" panose="02040503050406030204" pitchFamily="18" charset="0"/>
                        <a:cs typeface="Arial" panose="020B0604020202020204" pitchFamily="34" charset="0"/>
                      </a:rPr>
                      <m:t>𝑚</m:t>
                    </m:r>
                  </m:oMath>
                </a14:m>
                <a:r>
                  <a:rPr lang="vi-VN" sz="3600">
                    <a:cs typeface="Arial" panose="020B0604020202020204" pitchFamily="34" charset="0"/>
                  </a:rPr>
                  <a:t>.</a:t>
                </a:r>
                <a:endParaRPr lang="vi-VN" sz="3600">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1076407" y="1790700"/>
                <a:ext cx="16068593" cy="3416320"/>
              </a:xfrm>
              <a:prstGeom prst="rect">
                <a:avLst/>
              </a:prstGeom>
              <a:blipFill>
                <a:blip r:embed="rId3"/>
                <a:stretch>
                  <a:fillRect l="-1176" r="-1138" b="-2857"/>
                </a:stretch>
              </a:blipFill>
            </p:spPr>
            <p:txBody>
              <a:bodyPr/>
              <a:lstStyle/>
              <a:p>
                <a:r>
                  <a:rPr lang="en-US">
                    <a:noFill/>
                  </a:rPr>
                  <a:t> </a:t>
                </a:r>
              </a:p>
            </p:txBody>
          </p:sp>
        </mc:Fallback>
      </mc:AlternateContent>
      <p:grpSp>
        <p:nvGrpSpPr>
          <p:cNvPr id="27" name="Group 26"/>
          <p:cNvGrpSpPr/>
          <p:nvPr/>
        </p:nvGrpSpPr>
        <p:grpSpPr>
          <a:xfrm>
            <a:off x="8274904" y="5219700"/>
            <a:ext cx="1671597" cy="1115868"/>
            <a:chOff x="981393" y="777308"/>
            <a:chExt cx="1858639" cy="1275995"/>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9" name="TextBox 28"/>
            <p:cNvSpPr txBox="1"/>
            <p:nvPr/>
          </p:nvSpPr>
          <p:spPr>
            <a:xfrm>
              <a:off x="1222092" y="976785"/>
              <a:ext cx="141979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rot="19853723">
            <a:off x="17034591" y="8467896"/>
            <a:ext cx="1409290" cy="1604799"/>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4937706" y="190500"/>
                <a:ext cx="12207294" cy="1651671"/>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Bạn An dành mỗi ngày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𝑥</m:t>
                    </m:r>
                  </m:oMath>
                </a14:m>
                <a:r>
                  <a:rPr lang="vi-VN" sz="3600">
                    <a:solidFill>
                      <a:prstClr val="black"/>
                    </a:solidFill>
                    <a:cs typeface="Arial" panose="020B0604020202020204" pitchFamily="34" charset="0"/>
                  </a:rPr>
                  <a:t> phút để chạy bộ. Viết </a:t>
                </a:r>
                <a:r>
                  <a:rPr lang="vi-VN" sz="3600">
                    <a:solidFill>
                      <a:prstClr val="black"/>
                    </a:solidFill>
                    <a:cs typeface="Arial" panose="020B0604020202020204" pitchFamily="34" charset="0"/>
                  </a:rPr>
                  <a:t>biểu </a:t>
                </a:r>
                <a:r>
                  <a:rPr lang="en-US" sz="3600" smtClean="0">
                    <a:solidFill>
                      <a:prstClr val="black"/>
                    </a:solidFill>
                    <a:latin typeface="Arial" panose="020B0604020202020204" pitchFamily="34" charset="0"/>
                    <a:cs typeface="Arial" panose="020B0604020202020204" pitchFamily="34" charset="0"/>
                  </a:rPr>
                  <a:t>thức biểu thị </a:t>
                </a:r>
                <a:r>
                  <a:rPr lang="vi-VN" sz="3600" smtClean="0">
                    <a:solidFill>
                      <a:prstClr val="black"/>
                    </a:solidFill>
                    <a:cs typeface="Arial" panose="020B0604020202020204" pitchFamily="34" charset="0"/>
                  </a:rPr>
                  <a:t>theo </a:t>
                </a:r>
                <a:r>
                  <a:rPr lang="vi-VN" sz="3600">
                    <a:solidFill>
                      <a:prstClr val="black"/>
                    </a:solidFill>
                    <a:cs typeface="Arial" panose="020B0604020202020204" pitchFamily="34" charset="0"/>
                  </a:rPr>
                  <a:t>biến </a:t>
                </a:r>
                <a14:m>
                  <m:oMath xmlns:m="http://schemas.openxmlformats.org/officeDocument/2006/math">
                    <m:r>
                      <a:rPr lang="vi-VN" sz="3600" i="1">
                        <a:solidFill>
                          <a:prstClr val="black"/>
                        </a:solidFill>
                        <a:latin typeface="Cambria Math" panose="02040503050406030204" pitchFamily="18" charset="0"/>
                        <a:cs typeface="Arial" panose="020B0604020202020204" pitchFamily="34" charset="0"/>
                      </a:rPr>
                      <m:t>𝑥</m:t>
                    </m:r>
                  </m:oMath>
                </a14:m>
                <a:r>
                  <a:rPr lang="vi-VN" sz="3600">
                    <a:solidFill>
                      <a:prstClr val="black"/>
                    </a:solidFill>
                    <a:cs typeface="Arial" panose="020B0604020202020204" pitchFamily="34" charset="0"/>
                  </a:rPr>
                  <a:t>:</a:t>
                </a:r>
                <a:endParaRPr lang="vi-VN" sz="3600">
                  <a:solidFill>
                    <a:prstClr val="black"/>
                  </a:solidFill>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937706" y="190500"/>
                <a:ext cx="12207294" cy="1651671"/>
              </a:xfrm>
              <a:prstGeom prst="rect">
                <a:avLst/>
              </a:prstGeom>
              <a:blipFill>
                <a:blip r:embed="rId6"/>
                <a:stretch>
                  <a:fillRect l="-1548" r="-1448" b="-129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3"/>
              <p:cNvSpPr>
                <a:spLocks noChangeArrowheads="1"/>
              </p:cNvSpPr>
              <p:nvPr/>
            </p:nvSpPr>
            <p:spPr bwMode="auto">
              <a:xfrm>
                <a:off x="1104481" y="6667500"/>
                <a:ext cx="16410133" cy="6617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US" altLang="en-US" sz="3600" b="0" i="0" u="none" strike="noStrike" cap="none" normalizeH="0" baseline="0" smtClean="0">
                    <a:ln>
                      <a:noFill/>
                    </a:ln>
                    <a:solidFill>
                      <a:srgbClr val="000000"/>
                    </a:solidFill>
                    <a:effectLst/>
                    <a:cs typeface="Arial" panose="020B0604020202020204" pitchFamily="34" charset="0"/>
                  </a:rPr>
                  <a:t>a) Quãng đường bạn An </a:t>
                </a:r>
                <a:r>
                  <a:rPr kumimoji="0" lang="en-US" altLang="en-US" sz="3600" b="0" i="0" u="none" strike="noStrike" cap="none" normalizeH="0" baseline="0" smtClean="0">
                    <a:ln>
                      <a:noFill/>
                    </a:ln>
                    <a:solidFill>
                      <a:srgbClr val="000000"/>
                    </a:solidFill>
                    <a:effectLst/>
                    <a:cs typeface="Arial" panose="020B0604020202020204" pitchFamily="34" charset="0"/>
                  </a:rPr>
                  <a:t>đã </a:t>
                </a:r>
                <a:r>
                  <a:rPr kumimoji="0" lang="en-US" altLang="en-US" sz="3600" b="0" i="0" u="none" strike="noStrike" cap="none" normalizeH="0" baseline="0" smtClean="0">
                    <a:ln>
                      <a:noFill/>
                    </a:ln>
                    <a:solidFill>
                      <a:srgbClr val="000000"/>
                    </a:solidFill>
                    <a:effectLst/>
                    <a:cs typeface="Arial" panose="020B0604020202020204" pitchFamily="34" charset="0"/>
                  </a:rPr>
                  <a:t>chạy được </a:t>
                </a:r>
                <a:r>
                  <a:rPr kumimoji="0" lang="en-US" altLang="en-US" sz="3600" b="0" i="0" u="none" strike="noStrike" cap="none" normalizeH="0" baseline="0" smtClean="0">
                    <a:ln>
                      <a:noFill/>
                    </a:ln>
                    <a:solidFill>
                      <a:srgbClr val="000000"/>
                    </a:solidFill>
                    <a:effectLst/>
                    <a:cs typeface="Arial" panose="020B0604020202020204" pitchFamily="34" charset="0"/>
                  </a:rPr>
                  <a:t>trong </a:t>
                </a:r>
                <a14:m>
                  <m:oMath xmlns:m="http://schemas.openxmlformats.org/officeDocument/2006/math">
                    <m:r>
                      <a:rPr kumimoji="0" lang="en-US" altLang="en-US" sz="3600" b="0" i="1" u="none" strike="noStrike" cap="none" normalizeH="0" baseline="0" smtClean="0">
                        <a:ln>
                          <a:noFill/>
                        </a:ln>
                        <a:solidFill>
                          <a:srgbClr val="000000"/>
                        </a:solidFill>
                        <a:effectLst/>
                        <a:latin typeface="+mn-lt"/>
                        <a:cs typeface="Arial" panose="020B0604020202020204" pitchFamily="34" charset="0"/>
                      </a:rPr>
                      <m:t>𝑥</m:t>
                    </m:r>
                  </m:oMath>
                </a14:m>
                <a:r>
                  <a:rPr kumimoji="0" lang="en-US" altLang="en-US" sz="3600" b="0" i="0" u="none" strike="noStrike" cap="none" normalizeH="0" baseline="0" smtClean="0">
                    <a:ln>
                      <a:noFill/>
                    </a:ln>
                    <a:solidFill>
                      <a:srgbClr val="000000"/>
                    </a:solidFill>
                    <a:effectLst/>
                    <a:cs typeface="Arial" panose="020B0604020202020204" pitchFamily="34" charset="0"/>
                  </a:rPr>
                  <a:t> phút là: </a:t>
                </a:r>
                <a14:m>
                  <m:oMath xmlns:m="http://schemas.openxmlformats.org/officeDocument/2006/math">
                    <m:r>
                      <a:rPr kumimoji="0" lang="en-US" altLang="en-US" sz="3600" b="0" i="1" u="none" strike="noStrike" cap="none" normalizeH="0" baseline="0" smtClean="0">
                        <a:ln>
                          <a:noFill/>
                        </a:ln>
                        <a:solidFill>
                          <a:srgbClr val="000000"/>
                        </a:solidFill>
                        <a:effectLst/>
                        <a:latin typeface="+mn-lt"/>
                        <a:cs typeface="Arial" panose="020B0604020202020204" pitchFamily="34" charset="0"/>
                      </a:rPr>
                      <m:t>𝑠</m:t>
                    </m:r>
                    <m:r>
                      <a:rPr kumimoji="0" lang="en-US" altLang="en-US" sz="3600" b="0" i="1" u="none" strike="noStrike" cap="none" normalizeH="0" baseline="0" smtClean="0">
                        <a:ln>
                          <a:noFill/>
                        </a:ln>
                        <a:solidFill>
                          <a:srgbClr val="000000"/>
                        </a:solidFill>
                        <a:effectLst/>
                        <a:latin typeface="+mn-lt"/>
                        <a:cs typeface="Arial" panose="020B0604020202020204" pitchFamily="34" charset="0"/>
                      </a:rPr>
                      <m:t> = </m:t>
                    </m:r>
                    <m:r>
                      <a:rPr kumimoji="0" lang="en-US" altLang="en-US" sz="3600" b="0" i="1" u="none" strike="noStrike" cap="none" normalizeH="0" baseline="0" smtClean="0">
                        <a:ln>
                          <a:noFill/>
                        </a:ln>
                        <a:solidFill>
                          <a:srgbClr val="000000"/>
                        </a:solidFill>
                        <a:effectLst/>
                        <a:latin typeface="+mn-lt"/>
                        <a:cs typeface="Arial" panose="020B0604020202020204" pitchFamily="34" charset="0"/>
                      </a:rPr>
                      <m:t>𝑣</m:t>
                    </m:r>
                    <m:r>
                      <a:rPr kumimoji="0" lang="en-US" altLang="en-US" sz="3600" b="0" i="1" u="none" strike="noStrike" cap="none" normalizeH="0" baseline="0" smtClean="0">
                        <a:ln>
                          <a:noFill/>
                        </a:ln>
                        <a:solidFill>
                          <a:srgbClr val="000000"/>
                        </a:solidFill>
                        <a:effectLst/>
                        <a:latin typeface="+mn-lt"/>
                        <a:cs typeface="Arial" panose="020B0604020202020204" pitchFamily="34" charset="0"/>
                      </a:rPr>
                      <m:t>.</m:t>
                    </m:r>
                    <m:r>
                      <a:rPr kumimoji="0" lang="en-US" altLang="en-US" sz="3600" b="0" i="1" u="none" strike="noStrike" cap="none" normalizeH="0" baseline="0" smtClean="0">
                        <a:ln>
                          <a:noFill/>
                        </a:ln>
                        <a:solidFill>
                          <a:srgbClr val="000000"/>
                        </a:solidFill>
                        <a:effectLst/>
                        <a:latin typeface="+mn-lt"/>
                        <a:cs typeface="Arial" panose="020B0604020202020204" pitchFamily="34" charset="0"/>
                      </a:rPr>
                      <m:t>𝑡</m:t>
                    </m:r>
                    <m:r>
                      <a:rPr kumimoji="0" lang="en-US" altLang="en-US" sz="3600" b="0" i="1" u="none" strike="noStrike" cap="none" normalizeH="0" baseline="0" smtClean="0">
                        <a:ln>
                          <a:noFill/>
                        </a:ln>
                        <a:solidFill>
                          <a:srgbClr val="000000"/>
                        </a:solidFill>
                        <a:effectLst/>
                        <a:latin typeface="+mn-lt"/>
                        <a:cs typeface="Arial" panose="020B0604020202020204" pitchFamily="34" charset="0"/>
                      </a:rPr>
                      <m:t> = 150</m:t>
                    </m:r>
                    <m:r>
                      <a:rPr kumimoji="0" lang="en-US" altLang="en-US" sz="3600" b="0" i="1" u="none" strike="noStrike" cap="none" normalizeH="0" baseline="0" smtClean="0">
                        <a:ln>
                          <a:noFill/>
                        </a:ln>
                        <a:solidFill>
                          <a:srgbClr val="000000"/>
                        </a:solidFill>
                        <a:effectLst/>
                        <a:latin typeface="+mn-lt"/>
                        <a:cs typeface="Arial" panose="020B0604020202020204" pitchFamily="34" charset="0"/>
                      </a:rPr>
                      <m:t>𝑥</m:t>
                    </m:r>
                    <m:r>
                      <a:rPr kumimoji="0" lang="en-US" altLang="en-US" sz="3600" b="0" i="1" u="none" strike="noStrike" cap="none" normalizeH="0" baseline="0" smtClean="0">
                        <a:ln>
                          <a:noFill/>
                        </a:ln>
                        <a:solidFill>
                          <a:srgbClr val="000000"/>
                        </a:solidFill>
                        <a:effectLst/>
                        <a:latin typeface="+mn-lt"/>
                        <a:cs typeface="Arial" panose="020B0604020202020204" pitchFamily="34" charset="0"/>
                      </a:rPr>
                      <m:t> (</m:t>
                    </m:r>
                    <m:r>
                      <a:rPr kumimoji="0" lang="en-US" altLang="en-US" sz="3600" b="0" i="1" u="none" strike="noStrike" cap="none" normalizeH="0" baseline="0" smtClean="0">
                        <a:ln>
                          <a:noFill/>
                        </a:ln>
                        <a:solidFill>
                          <a:srgbClr val="000000"/>
                        </a:solidFill>
                        <a:effectLst/>
                        <a:latin typeface="+mn-lt"/>
                        <a:cs typeface="Arial" panose="020B0604020202020204" pitchFamily="34" charset="0"/>
                      </a:rPr>
                      <m:t>𝑚</m:t>
                    </m:r>
                    <m:r>
                      <a:rPr kumimoji="0" lang="en-US" altLang="en-US" sz="3600" b="0" i="1" u="none" strike="noStrike" cap="none" normalizeH="0" baseline="0" smtClean="0">
                        <a:ln>
                          <a:noFill/>
                        </a:ln>
                        <a:solidFill>
                          <a:srgbClr val="000000"/>
                        </a:solidFill>
                        <a:effectLst/>
                        <a:latin typeface="+mn-lt"/>
                        <a:cs typeface="Arial" panose="020B0604020202020204" pitchFamily="34" charset="0"/>
                      </a:rPr>
                      <m:t>).</m:t>
                    </m:r>
                  </m:oMath>
                </a14:m>
                <a:endParaRPr kumimoji="0" lang="en-US" altLang="en-US" sz="3600" b="0" i="0" u="none" strike="noStrike" cap="none" normalizeH="0" baseline="0" smtClean="0">
                  <a:ln>
                    <a:noFill/>
                  </a:ln>
                  <a:solidFill>
                    <a:schemeClr val="tx1"/>
                  </a:solidFill>
                  <a:effectLst/>
                  <a:cs typeface="Arial" panose="020B0604020202020204" pitchFamily="34" charset="0"/>
                </a:endParaRPr>
              </a:p>
            </p:txBody>
          </p:sp>
        </mc:Choice>
        <mc:Fallback>
          <p:sp>
            <p:nvSpPr>
              <p:cNvPr id="8" name="Rectangle 3"/>
              <p:cNvSpPr>
                <a:spLocks noRot="1" noChangeAspect="1" noMove="1" noResize="1" noEditPoints="1" noAdjustHandles="1" noChangeArrowheads="1" noChangeShapeType="1" noTextEdit="1"/>
              </p:cNvSpPr>
              <p:nvPr/>
            </p:nvSpPr>
            <p:spPr bwMode="auto">
              <a:xfrm>
                <a:off x="1104481" y="6667500"/>
                <a:ext cx="16410133" cy="661720"/>
              </a:xfrm>
              <a:prstGeom prst="rect">
                <a:avLst/>
              </a:prstGeom>
              <a:blipFill>
                <a:blip r:embed="rId7"/>
                <a:stretch>
                  <a:fillRect l="-1114" t="-12963" b="-342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Rectangle 4"/>
          <p:cNvSpPr>
            <a:spLocks noChangeArrowheads="1"/>
          </p:cNvSpPr>
          <p:nvPr/>
        </p:nvSpPr>
        <p:spPr bwMode="auto">
          <a:xfrm>
            <a:off x="0" y="-135270"/>
            <a:ext cx="184731" cy="118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r>
            <a:br>
              <a:rPr kumimoji="0" lang="en-US" altLang="en-US" sz="3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br>
            <a:endParaRPr kumimoji="0" lang="en-US" altLang="en-US" sz="3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Rectangle 9"/>
              <p:cNvSpPr/>
              <p:nvPr/>
            </p:nvSpPr>
            <p:spPr>
              <a:xfrm>
                <a:off x="1076407" y="7495668"/>
                <a:ext cx="16220993" cy="2484526"/>
              </a:xfrm>
              <a:prstGeom prst="rect">
                <a:avLst/>
              </a:prstGeom>
            </p:spPr>
            <p:txBody>
              <a:bodyPr wrap="square">
                <a:spAutoFit/>
              </a:bodyPr>
              <a:lstStyle/>
              <a:p>
                <a:pPr algn="just">
                  <a:lnSpc>
                    <a:spcPct val="150000"/>
                  </a:lnSpc>
                </a:pPr>
                <a:r>
                  <a:rPr lang="vi-VN" sz="3600" smtClean="0">
                    <a:solidFill>
                      <a:srgbClr val="000000"/>
                    </a:solidFill>
                  </a:rPr>
                  <a:t>b) Tốc độ của bạn An nếu chạy được quãng </a:t>
                </a:r>
                <a:r>
                  <a:rPr lang="vi-VN" sz="3600">
                    <a:solidFill>
                      <a:srgbClr val="000000"/>
                    </a:solidFill>
                  </a:rPr>
                  <a:t>đường </a:t>
                </a:r>
                <a:r>
                  <a:rPr lang="vi-VN" sz="3600" smtClean="0">
                    <a:solidFill>
                      <a:srgbClr val="000000"/>
                    </a:solidFill>
                  </a:rPr>
                  <a:t>1</a:t>
                </a:r>
                <a:r>
                  <a:rPr lang="en-US" sz="3600" smtClean="0">
                    <a:solidFill>
                      <a:srgbClr val="000000"/>
                    </a:solidFill>
                  </a:rPr>
                  <a:t> </a:t>
                </a:r>
                <a:r>
                  <a:rPr lang="vi-VN" sz="3600" smtClean="0">
                    <a:solidFill>
                      <a:srgbClr val="000000"/>
                    </a:solidFill>
                  </a:rPr>
                  <a:t>800m </a:t>
                </a:r>
                <a:r>
                  <a:rPr lang="vi-VN" sz="3600">
                    <a:solidFill>
                      <a:srgbClr val="000000"/>
                    </a:solidFill>
                  </a:rPr>
                  <a:t>trong </a:t>
                </a:r>
                <a14:m>
                  <m:oMath xmlns:m="http://schemas.openxmlformats.org/officeDocument/2006/math">
                    <m:r>
                      <a:rPr lang="vi-VN" sz="3600" i="1" smtClean="0">
                        <a:solidFill>
                          <a:srgbClr val="000000"/>
                        </a:solidFill>
                      </a:rPr>
                      <m:t>𝑥</m:t>
                    </m:r>
                  </m:oMath>
                </a14:m>
                <a:r>
                  <a:rPr lang="vi-VN" sz="3600">
                    <a:solidFill>
                      <a:srgbClr val="000000"/>
                    </a:solidFill>
                  </a:rPr>
                  <a:t> phút là:</a:t>
                </a:r>
              </a:p>
              <a:p>
                <a:pPr algn="just">
                  <a:lnSpc>
                    <a:spcPct val="150000"/>
                  </a:lnSpc>
                </a:pPr>
                <a14:m>
                  <m:oMathPara xmlns:m="http://schemas.openxmlformats.org/officeDocument/2006/math">
                    <m:oMathParaPr>
                      <m:jc m:val="centerGroup"/>
                    </m:oMathParaPr>
                    <m:oMath xmlns:m="http://schemas.openxmlformats.org/officeDocument/2006/math">
                      <m:r>
                        <a:rPr lang="vi-VN" sz="3600" i="1" smtClean="0">
                          <a:solidFill>
                            <a:srgbClr val="000000"/>
                          </a:solidFill>
                        </a:rPr>
                        <m:t>𝑣</m:t>
                      </m:r>
                      <m:r>
                        <a:rPr lang="vi-VN" sz="3600" i="1" smtClean="0">
                          <a:solidFill>
                            <a:srgbClr val="000000"/>
                          </a:solidFill>
                        </a:rPr>
                        <m:t>=</m:t>
                      </m:r>
                      <m:f>
                        <m:fPr>
                          <m:ctrlPr>
                            <a:rPr lang="vi-VN" sz="3600" i="1" smtClean="0">
                              <a:solidFill>
                                <a:srgbClr val="000000"/>
                              </a:solidFill>
                            </a:rPr>
                          </m:ctrlPr>
                        </m:fPr>
                        <m:num>
                          <m:r>
                            <a:rPr lang="en-US" sz="3600" b="0" i="1" smtClean="0">
                              <a:solidFill>
                                <a:srgbClr val="000000"/>
                              </a:solidFill>
                            </a:rPr>
                            <m:t>𝑠</m:t>
                          </m:r>
                        </m:num>
                        <m:den>
                          <m:r>
                            <a:rPr lang="en-US" sz="3600" b="0" i="1" smtClean="0">
                              <a:solidFill>
                                <a:srgbClr val="000000"/>
                              </a:solidFill>
                            </a:rPr>
                            <m:t>𝑡</m:t>
                          </m:r>
                        </m:den>
                      </m:f>
                      <m:r>
                        <a:rPr lang="vi-VN" sz="3600" i="1" smtClean="0">
                          <a:solidFill>
                            <a:srgbClr val="000000"/>
                          </a:solidFill>
                        </a:rPr>
                        <m:t>=</m:t>
                      </m:r>
                      <m:f>
                        <m:fPr>
                          <m:ctrlPr>
                            <a:rPr lang="en-US" sz="3600" i="1">
                              <a:ea typeface="Dotum" panose="020B0600000101010101" pitchFamily="34" charset="-127"/>
                              <a:cs typeface="Times New Roman" panose="02020603050405020304" pitchFamily="18" charset="0"/>
                            </a:rPr>
                          </m:ctrlPr>
                        </m:fPr>
                        <m:num>
                          <m:r>
                            <a:rPr lang="en-US" sz="3600" i="1">
                              <a:effectLst/>
                              <a:ea typeface="Dotum" panose="020B0600000101010101" pitchFamily="34" charset="-127"/>
                              <a:cs typeface="Times New Roman" panose="02020603050405020304" pitchFamily="18" charset="0"/>
                            </a:rPr>
                            <m:t>1</m:t>
                          </m:r>
                          <m:r>
                            <a:rPr lang="en-US" sz="36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3600" i="1">
                              <a:effectLst/>
                              <a:ea typeface="Dotum" panose="020B0600000101010101" pitchFamily="34" charset="-127"/>
                              <a:cs typeface="Times New Roman" panose="02020603050405020304" pitchFamily="18" charset="0"/>
                            </a:rPr>
                            <m:t>800</m:t>
                          </m:r>
                        </m:num>
                        <m:den>
                          <m:r>
                            <a:rPr lang="en-US" sz="3600" i="1">
                              <a:effectLst/>
                              <a:ea typeface="Dotum" panose="020B0600000101010101" pitchFamily="34" charset="-127"/>
                              <a:cs typeface="Times New Roman" panose="02020603050405020304" pitchFamily="18" charset="0"/>
                            </a:rPr>
                            <m:t>𝑥</m:t>
                          </m:r>
                        </m:den>
                      </m:f>
                      <m:r>
                        <a:rPr lang="vi-VN" sz="3600" i="1" smtClean="0">
                          <a:solidFill>
                            <a:srgbClr val="000000"/>
                          </a:solidFill>
                        </a:rPr>
                        <m:t> (</m:t>
                      </m:r>
                      <m:r>
                        <a:rPr lang="vi-VN" sz="3600" i="1" smtClean="0">
                          <a:solidFill>
                            <a:srgbClr val="000000"/>
                          </a:solidFill>
                        </a:rPr>
                        <m:t>𝑚</m:t>
                      </m:r>
                      <m:r>
                        <a:rPr lang="vi-VN" sz="3600" i="1" smtClean="0">
                          <a:solidFill>
                            <a:srgbClr val="000000"/>
                          </a:solidFill>
                        </a:rPr>
                        <m:t>/</m:t>
                      </m:r>
                      <m:r>
                        <a:rPr lang="vi-VN" sz="3600" i="1" smtClean="0">
                          <a:solidFill>
                            <a:srgbClr val="000000"/>
                          </a:solidFill>
                        </a:rPr>
                        <m:t>𝑝h</m:t>
                      </m:r>
                      <m:r>
                        <a:rPr lang="vi-VN" sz="3600" i="1" smtClean="0">
                          <a:solidFill>
                            <a:srgbClr val="000000"/>
                          </a:solidFill>
                        </a:rPr>
                        <m:t>ú</m:t>
                      </m:r>
                      <m:r>
                        <a:rPr lang="vi-VN" sz="3600" i="1" smtClean="0">
                          <a:solidFill>
                            <a:srgbClr val="000000"/>
                          </a:solidFill>
                        </a:rPr>
                        <m:t>𝑡</m:t>
                      </m:r>
                      <m:r>
                        <a:rPr lang="vi-VN" sz="3600" i="1" smtClean="0">
                          <a:solidFill>
                            <a:srgbClr val="000000"/>
                          </a:solidFill>
                        </a:rPr>
                        <m:t>).</m:t>
                      </m:r>
                    </m:oMath>
                  </m:oMathPara>
                </a14:m>
                <a:endParaRPr lang="vi-VN" sz="3600" b="0" i="0">
                  <a:solidFill>
                    <a:srgbClr val="000000"/>
                  </a:solidFill>
                  <a:effectLst/>
                </a:endParaRPr>
              </a:p>
            </p:txBody>
          </p:sp>
        </mc:Choice>
        <mc:Fallback>
          <p:sp>
            <p:nvSpPr>
              <p:cNvPr id="10" name="Rectangle 9"/>
              <p:cNvSpPr>
                <a:spLocks noRot="1" noChangeAspect="1" noMove="1" noResize="1" noEditPoints="1" noAdjustHandles="1" noChangeArrowheads="1" noChangeShapeType="1" noTextEdit="1"/>
              </p:cNvSpPr>
              <p:nvPr/>
            </p:nvSpPr>
            <p:spPr>
              <a:xfrm>
                <a:off x="1076407" y="7495668"/>
                <a:ext cx="16220993" cy="2484526"/>
              </a:xfrm>
              <a:prstGeom prst="rect">
                <a:avLst/>
              </a:prstGeom>
              <a:blipFill>
                <a:blip r:embed="rId8"/>
                <a:stretch>
                  <a:fillRect l="-1165"/>
                </a:stretch>
              </a:blipFill>
            </p:spPr>
            <p:txBody>
              <a:bodyPr/>
              <a:lstStyle/>
              <a:p>
                <a:r>
                  <a:rPr lang="en-US">
                    <a:noFill/>
                  </a:rPr>
                  <a:t> </a:t>
                </a:r>
              </a:p>
            </p:txBody>
          </p:sp>
        </mc:Fallback>
      </mc:AlternateContent>
      <p:pic>
        <p:nvPicPr>
          <p:cNvPr id="13" name="Picture 12"/>
          <p:cNvPicPr>
            <a:picLocks noChangeAspect="1"/>
          </p:cNvPicPr>
          <p:nvPr/>
        </p:nvPicPr>
        <p:blipFill>
          <a:blip r:embed="rId9"/>
          <a:stretch>
            <a:fillRect/>
          </a:stretch>
        </p:blipFill>
        <p:spPr>
          <a:xfrm>
            <a:off x="457200" y="5234718"/>
            <a:ext cx="840182" cy="1203843"/>
          </a:xfrm>
          <a:prstGeom prst="rect">
            <a:avLst/>
          </a:prstGeom>
        </p:spPr>
      </p:pic>
    </p:spTree>
    <p:extLst>
      <p:ext uri="{BB962C8B-B14F-4D97-AF65-F5344CB8AC3E}">
        <p14:creationId xmlns:p14="http://schemas.microsoft.com/office/powerpoint/2010/main" val="2216566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4"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2566</TotalTime>
  <Words>2614</Words>
  <Application>Microsoft Office PowerPoint</Application>
  <PresentationFormat>Custom</PresentationFormat>
  <Paragraphs>274</Paragraphs>
  <Slides>46</Slides>
  <Notes>9</Notes>
  <HiddenSlides>0</HiddenSlides>
  <MMClips>21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46</vt:i4>
      </vt:variant>
    </vt:vector>
  </HeadingPairs>
  <TitlesOfParts>
    <vt:vector size="60" baseType="lpstr">
      <vt:lpstr>Calibri</vt:lpstr>
      <vt:lpstr>Elsie</vt:lpstr>
      <vt:lpstr>Open Sans</vt:lpstr>
      <vt:lpstr>Wingdings</vt:lpstr>
      <vt:lpstr>Dotum</vt:lpstr>
      <vt:lpstr>Arial</vt:lpstr>
      <vt:lpstr>Cambria Math</vt:lpstr>
      <vt:lpstr>Times New Roman</vt:lpstr>
      <vt:lpstr>Tahoma</vt:lpstr>
      <vt:lpstr>等线 Light</vt:lpstr>
      <vt:lpstr>Calibri Light</vt:lpstr>
      <vt:lpstr>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Hà Ngân</dc:creator>
  <cp:lastModifiedBy>Admin</cp:lastModifiedBy>
  <cp:revision>76</cp:revision>
  <dcterms:created xsi:type="dcterms:W3CDTF">2006-08-16T00:00:00Z</dcterms:created>
  <dcterms:modified xsi:type="dcterms:W3CDTF">2023-12-12T06:50:10Z</dcterms:modified>
  <dc:identifier>DAF1cscCFCQ</dc:identifier>
</cp:coreProperties>
</file>